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Ex1.xml" ContentType="application/vnd.ms-office.chartex+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Ex2.xml" ContentType="application/vnd.ms-office.chartex+xml"/>
  <Override PartName="/ppt/charts/style5.xml" ContentType="application/vnd.ms-office.chartstyle+xml"/>
  <Override PartName="/ppt/charts/colors5.xml" ContentType="application/vnd.ms-office.chartcolorstyle+xml"/>
  <Override PartName="/ppt/charts/chart4.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charts/chart5.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charts/chart6.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7.xml" ContentType="application/vnd.openxmlformats-officedocument.themeOverride+xml"/>
  <Override PartName="/ppt/charts/chart7.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59" r:id="rId5"/>
    <p:sldId id="260" r:id="rId6"/>
    <p:sldId id="261" r:id="rId7"/>
    <p:sldId id="262" r:id="rId8"/>
    <p:sldId id="271" r:id="rId9"/>
    <p:sldId id="272" r:id="rId10"/>
    <p:sldId id="273" r:id="rId11"/>
    <p:sldId id="263" r:id="rId12"/>
    <p:sldId id="264" r:id="rId13"/>
    <p:sldId id="265" r:id="rId14"/>
    <p:sldId id="266" r:id="rId15"/>
    <p:sldId id="267" r:id="rId16"/>
    <p:sldId id="268" r:id="rId17"/>
    <p:sldId id="269"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78" autoAdjust="0"/>
    <p:restoredTop sz="94660"/>
  </p:normalViewPr>
  <p:slideViewPr>
    <p:cSldViewPr snapToGrid="0">
      <p:cViewPr varScale="1">
        <p:scale>
          <a:sx n="78" d="100"/>
          <a:sy n="78" d="100"/>
        </p:scale>
        <p:origin x="7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ASUS\Desktop\Newton%20School\01.%20Spreadsheet\Project\IT%20Ticket%20Analysis%20-%20Spreadsheet%20Project\IT%20Tickets%20Analysis(1).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ASUS\Desktop\Newton%20School\01.%20Spreadsheet\Project\IT%20Ticket%20Analysis%20-%20Spreadsheet%20Project\IT%20Tickets%20Analysis(1).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ASUS\Desktop\Newton%20School\01.%20Spreadsheet\Project\IT%20Ticket%20Analysis%20-%20Spreadsheet%20Project\IT%20Tickets%20Analysis(1).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ASUS\Desktop\Newton%20School\01.%20Spreadsheet\Project\IT%20Ticket%20Analysis%20-%20Spreadsheet%20Project\IT%20Tickets%20Analysis(1).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Users\ASUS\Desktop\Newton%20School\01.%20Spreadsheet\Project\IT%20Ticket%20Analysis%20-%20Spreadsheet%20Project\IT%20Tickets%20Analysis(1).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C:\Users\ASUS\Desktop\Newton%20School\01.%20Spreadsheet\Project\IT%20Ticket%20Analysis%20-%20Spreadsheet%20Project\IT%20Tickets%20Analysis(1).xlsx"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ASUS\Desktop\Newton%20School\01.%20Spreadsheet\Project\IT%20Ticket%20Analysis%20-%20Spreadsheet%20Project\IT%20Tickets%20Analysis(1).xlsx" TargetMode="External"/><Relationship Id="rId4" Type="http://schemas.openxmlformats.org/officeDocument/2006/relationships/themeOverride" Target="../theme/themeOverride4.xml"/></Relationships>
</file>

<file path=ppt/charts/_rels/chartEx2.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ASUS\Desktop\Newton%20School\01.%20Spreadsheet\Project\IT%20Ticket%20Analysis%20-%20Spreadsheet%20Project\IT%20Tickets%20Analysis(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pivotSource>
    <c:name>[IT Tickets Analysis(1).xlsx]Pivot Table Sheet for Dashboard!PivotTable1</c:name>
    <c:fmtId val="2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solidFill>
                  <a:schemeClr val="bg1"/>
                </a:solidFill>
              </a:rPr>
              <a:t>Ticket Volume by Request Category</a:t>
            </a:r>
          </a:p>
        </c:rich>
      </c:tx>
      <c:layout>
        <c:manualLayout>
          <c:xMode val="edge"/>
          <c:yMode val="edge"/>
          <c:x val="0.25552505857815649"/>
          <c:y val="3.88289092729388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5"/>
          </a:solidFill>
          <a:ln w="19050">
            <a:solidFill>
              <a:schemeClr val="lt1"/>
            </a:solidFill>
          </a:ln>
          <a:effectLst/>
        </c:spPr>
      </c:pivotFmt>
      <c:pivotFmt>
        <c:idx val="3"/>
        <c:spPr>
          <a:solidFill>
            <a:schemeClr val="accent5"/>
          </a:solidFill>
          <a:ln w="19050">
            <a:solidFill>
              <a:schemeClr val="lt1"/>
            </a:solidFill>
          </a:ln>
          <a:effectLst/>
        </c:spPr>
      </c:pivotFmt>
      <c:pivotFmt>
        <c:idx val="4"/>
        <c:spPr>
          <a:solidFill>
            <a:schemeClr val="accent5"/>
          </a:solidFill>
          <a:ln w="19050">
            <a:solidFill>
              <a:schemeClr val="lt1"/>
            </a:solidFill>
          </a:ln>
          <a:effectLst/>
        </c:spPr>
      </c:pivotFmt>
      <c:pivotFmt>
        <c:idx val="5"/>
        <c:spPr>
          <a:solidFill>
            <a:schemeClr val="accent5"/>
          </a:solidFill>
          <a:ln w="19050">
            <a:solidFill>
              <a:schemeClr val="lt1"/>
            </a:solidFill>
          </a:ln>
          <a:effectLst/>
        </c:spPr>
      </c:pivotFmt>
      <c:pivotFmt>
        <c:idx val="6"/>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7"/>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8"/>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9"/>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0"/>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1"/>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2"/>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3"/>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4"/>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5"/>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6"/>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7"/>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8"/>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9"/>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20"/>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s>
    <c:plotArea>
      <c:layout>
        <c:manualLayout>
          <c:layoutTarget val="inner"/>
          <c:xMode val="edge"/>
          <c:yMode val="edge"/>
          <c:x val="0.20816650514595544"/>
          <c:y val="0.17247206212625485"/>
          <c:w val="0.35361319165246569"/>
          <c:h val="0.82752793787374501"/>
        </c:manualLayout>
      </c:layout>
      <c:pieChart>
        <c:varyColors val="1"/>
        <c:ser>
          <c:idx val="0"/>
          <c:order val="0"/>
          <c:tx>
            <c:strRef>
              <c:f>'Pivot Table Sheet for Dashboard'!$B$1</c:f>
              <c:strCache>
                <c:ptCount val="1"/>
                <c:pt idx="0">
                  <c:v>Total</c:v>
                </c:pt>
              </c:strCache>
            </c:strRef>
          </c:tx>
          <c:explosion val="21"/>
          <c:dPt>
            <c:idx val="0"/>
            <c:bubble3D val="0"/>
            <c:spPr>
              <a:solidFill>
                <a:schemeClr val="accent5">
                  <a:shade val="58000"/>
                </a:schemeClr>
              </a:solidFill>
              <a:ln w="19050">
                <a:solidFill>
                  <a:schemeClr val="lt1"/>
                </a:solidFill>
              </a:ln>
              <a:effectLst/>
            </c:spPr>
            <c:extLst>
              <c:ext xmlns:c16="http://schemas.microsoft.com/office/drawing/2014/chart" uri="{C3380CC4-5D6E-409C-BE32-E72D297353CC}">
                <c16:uniqueId val="{00000001-5B94-424E-861C-0E6AFF8518F6}"/>
              </c:ext>
            </c:extLst>
          </c:dPt>
          <c:dPt>
            <c:idx val="1"/>
            <c:bubble3D val="0"/>
            <c:spPr>
              <a:solidFill>
                <a:schemeClr val="accent5">
                  <a:shade val="86000"/>
                </a:schemeClr>
              </a:solidFill>
              <a:ln w="19050">
                <a:solidFill>
                  <a:schemeClr val="lt1"/>
                </a:solidFill>
              </a:ln>
              <a:effectLst/>
            </c:spPr>
            <c:extLst>
              <c:ext xmlns:c16="http://schemas.microsoft.com/office/drawing/2014/chart" uri="{C3380CC4-5D6E-409C-BE32-E72D297353CC}">
                <c16:uniqueId val="{00000003-5B94-424E-861C-0E6AFF8518F6}"/>
              </c:ext>
            </c:extLst>
          </c:dPt>
          <c:dPt>
            <c:idx val="2"/>
            <c:bubble3D val="0"/>
            <c:spPr>
              <a:solidFill>
                <a:schemeClr val="accent5">
                  <a:tint val="86000"/>
                </a:schemeClr>
              </a:solidFill>
              <a:ln w="19050">
                <a:solidFill>
                  <a:schemeClr val="lt1"/>
                </a:solidFill>
              </a:ln>
              <a:effectLst/>
            </c:spPr>
            <c:extLst>
              <c:ext xmlns:c16="http://schemas.microsoft.com/office/drawing/2014/chart" uri="{C3380CC4-5D6E-409C-BE32-E72D297353CC}">
                <c16:uniqueId val="{00000005-5B94-424E-861C-0E6AFF8518F6}"/>
              </c:ext>
            </c:extLst>
          </c:dPt>
          <c:dPt>
            <c:idx val="3"/>
            <c:bubble3D val="0"/>
            <c:spPr>
              <a:solidFill>
                <a:schemeClr val="accent5">
                  <a:tint val="58000"/>
                </a:schemeClr>
              </a:solidFill>
              <a:ln w="19050">
                <a:solidFill>
                  <a:schemeClr val="lt1"/>
                </a:solidFill>
              </a:ln>
              <a:effectLst/>
            </c:spPr>
            <c:extLst>
              <c:ext xmlns:c16="http://schemas.microsoft.com/office/drawing/2014/chart" uri="{C3380CC4-5D6E-409C-BE32-E72D297353CC}">
                <c16:uniqueId val="{00000007-5B94-424E-861C-0E6AFF8518F6}"/>
              </c:ext>
            </c:extLst>
          </c:dPt>
          <c:dLbls>
            <c:dLbl>
              <c:idx val="0"/>
              <c:layout>
                <c:manualLayout>
                  <c:x val="0.15173761148349627"/>
                  <c:y val="0.2233676975945017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B94-424E-861C-0E6AFF8518F6}"/>
                </c:ext>
              </c:extLst>
            </c:dLbl>
            <c:dLbl>
              <c:idx val="1"/>
              <c:layout>
                <c:manualLayout>
                  <c:x val="0.10768475653667468"/>
                  <c:y val="-1.050006961486185E-16"/>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B94-424E-861C-0E6AFF8518F6}"/>
                </c:ext>
              </c:extLst>
            </c:dLbl>
            <c:dLbl>
              <c:idx val="2"/>
              <c:layout>
                <c:manualLayout>
                  <c:x val="-0.12971118401008552"/>
                  <c:y val="0"/>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5B94-424E-861C-0E6AFF8518F6}"/>
                </c:ext>
              </c:extLst>
            </c:dLbl>
            <c:dLbl>
              <c:idx val="3"/>
              <c:layout>
                <c:manualLayout>
                  <c:x val="-7.3421424911369187E-2"/>
                  <c:y val="-5.2500348074309248E-17"/>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5B94-424E-861C-0E6AFF8518F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 Sheet for Dashboard'!$A$2:$A$6</c:f>
              <c:strCache>
                <c:ptCount val="4"/>
                <c:pt idx="0">
                  <c:v>Hardware</c:v>
                </c:pt>
                <c:pt idx="1">
                  <c:v>Login Access</c:v>
                </c:pt>
                <c:pt idx="2">
                  <c:v>Software</c:v>
                </c:pt>
                <c:pt idx="3">
                  <c:v>System</c:v>
                </c:pt>
              </c:strCache>
            </c:strRef>
          </c:cat>
          <c:val>
            <c:numRef>
              <c:f>'Pivot Table Sheet for Dashboard'!$B$2:$B$6</c:f>
              <c:numCache>
                <c:formatCode>General</c:formatCode>
                <c:ptCount val="4"/>
                <c:pt idx="0">
                  <c:v>9733</c:v>
                </c:pt>
                <c:pt idx="1">
                  <c:v>29193</c:v>
                </c:pt>
                <c:pt idx="2">
                  <c:v>19570</c:v>
                </c:pt>
                <c:pt idx="3">
                  <c:v>39002</c:v>
                </c:pt>
              </c:numCache>
            </c:numRef>
          </c:val>
          <c:extLst>
            <c:ext xmlns:c16="http://schemas.microsoft.com/office/drawing/2014/chart" uri="{C3380CC4-5D6E-409C-BE32-E72D297353CC}">
              <c16:uniqueId val="{00000008-5B94-424E-861C-0E6AFF8518F6}"/>
            </c:ext>
          </c:extLst>
        </c:ser>
        <c:dLbls>
          <c:showLegendKey val="0"/>
          <c:showVal val="0"/>
          <c:showCatName val="0"/>
          <c:showSerName val="0"/>
          <c:showPercent val="1"/>
          <c:showBubbleSize val="0"/>
          <c:showLeaderLines val="1"/>
        </c:dLbls>
        <c:firstSliceAng val="2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pivotSource>
    <c:name>[IT Tickets Analysis(1).xlsx]Pivot Table Sheet for Dashboard!PivotTable2</c:name>
    <c:fmtId val="1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solidFill>
                  <a:schemeClr val="bg1"/>
                </a:solidFill>
              </a:rPr>
              <a:t>Average</a:t>
            </a:r>
            <a:r>
              <a:rPr lang="en-US" baseline="0">
                <a:solidFill>
                  <a:schemeClr val="bg1"/>
                </a:solidFill>
              </a:rPr>
              <a:t> </a:t>
            </a:r>
            <a:r>
              <a:rPr lang="en-US">
                <a:solidFill>
                  <a:schemeClr val="bg1"/>
                </a:solidFill>
              </a:rPr>
              <a:t>Resolution</a:t>
            </a:r>
            <a:r>
              <a:rPr lang="en-US" baseline="0">
                <a:solidFill>
                  <a:schemeClr val="bg1"/>
                </a:solidFill>
              </a:rPr>
              <a:t> Time  by Request Category</a:t>
            </a:r>
            <a:endParaRPr lang="en-US">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3"/>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3"/>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3"/>
          </a:solidFill>
          <a:ln w="19050">
            <a:solidFill>
              <a:schemeClr val="lt1"/>
            </a:solidFill>
          </a:ln>
          <a:effectLst/>
        </c:spPr>
      </c:pivotFmt>
      <c:pivotFmt>
        <c:idx val="3"/>
        <c:spPr>
          <a:solidFill>
            <a:schemeClr val="accent3"/>
          </a:solidFill>
          <a:ln w="19050">
            <a:solidFill>
              <a:schemeClr val="lt1"/>
            </a:solidFill>
          </a:ln>
          <a:effectLst/>
        </c:spPr>
      </c:pivotFmt>
      <c:pivotFmt>
        <c:idx val="4"/>
        <c:spPr>
          <a:solidFill>
            <a:schemeClr val="accent3"/>
          </a:solidFill>
          <a:ln w="19050">
            <a:solidFill>
              <a:schemeClr val="lt1"/>
            </a:solidFill>
          </a:ln>
          <a:effectLst/>
        </c:spPr>
      </c:pivotFmt>
      <c:pivotFmt>
        <c:idx val="5"/>
        <c:spPr>
          <a:solidFill>
            <a:schemeClr val="accent3"/>
          </a:solidFill>
          <a:ln w="19050">
            <a:solidFill>
              <a:schemeClr val="lt1"/>
            </a:solidFill>
          </a:ln>
          <a:effectLst/>
        </c:spPr>
      </c:pivotFmt>
      <c:pivotFmt>
        <c:idx val="6"/>
        <c:spPr>
          <a:solidFill>
            <a:schemeClr val="accent3"/>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7"/>
        <c:spPr>
          <a:solidFill>
            <a:schemeClr val="accent3">
              <a:shade val="58000"/>
            </a:schemeClr>
          </a:solidFill>
          <a:ln w="19050">
            <a:solidFill>
              <a:schemeClr val="lt1"/>
            </a:solidFill>
          </a:ln>
          <a:effectLst/>
        </c:spPr>
        <c:dLbl>
          <c:idx val="0"/>
          <c:layout>
            <c:manualLayout>
              <c:x val="3.5934297391113423E-2"/>
              <c:y val="7.252692413797950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8"/>
        <c:spPr>
          <a:solidFill>
            <a:schemeClr val="accent3">
              <a:shade val="86000"/>
            </a:schemeClr>
          </a:solidFill>
          <a:ln w="19050">
            <a:solidFill>
              <a:schemeClr val="lt1"/>
            </a:solidFill>
          </a:ln>
          <a:effectLst/>
        </c:spPr>
        <c:dLbl>
          <c:idx val="0"/>
          <c:layout>
            <c:manualLayout>
              <c:x val="0.12217661112978563"/>
              <c:y val="-5.578994164459961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9"/>
        <c:spPr>
          <a:solidFill>
            <a:schemeClr val="accent3">
              <a:tint val="86000"/>
            </a:schemeClr>
          </a:solidFill>
          <a:ln w="19050">
            <a:solidFill>
              <a:schemeClr val="lt1"/>
            </a:solidFill>
          </a:ln>
          <a:effectLst/>
        </c:spPr>
        <c:dLbl>
          <c:idx val="0"/>
          <c:layout>
            <c:manualLayout>
              <c:x val="0.15571528869482482"/>
              <c:y val="-1.0228037813010988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0"/>
        <c:spPr>
          <a:solidFill>
            <a:schemeClr val="accent3">
              <a:tint val="58000"/>
            </a:schemeClr>
          </a:solidFill>
          <a:ln w="19050">
            <a:solidFill>
              <a:schemeClr val="lt1"/>
            </a:solidFill>
          </a:ln>
          <a:effectLst/>
        </c:spPr>
        <c:dLbl>
          <c:idx val="0"/>
          <c:layout>
            <c:manualLayout>
              <c:x val="-0.10526240336880736"/>
              <c:y val="0.1705041653561155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1"/>
        <c:spPr>
          <a:solidFill>
            <a:schemeClr val="accent3"/>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2"/>
        <c:spPr>
          <a:solidFill>
            <a:schemeClr val="accent3">
              <a:shade val="58000"/>
            </a:schemeClr>
          </a:solidFill>
          <a:ln w="19050">
            <a:solidFill>
              <a:schemeClr val="lt1"/>
            </a:solidFill>
          </a:ln>
          <a:effectLst/>
        </c:spPr>
        <c:dLbl>
          <c:idx val="0"/>
          <c:layout>
            <c:manualLayout>
              <c:x val="3.5934297391113423E-2"/>
              <c:y val="7.252692413797950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3"/>
        <c:spPr>
          <a:solidFill>
            <a:schemeClr val="accent3">
              <a:shade val="86000"/>
            </a:schemeClr>
          </a:solidFill>
          <a:ln w="19050">
            <a:solidFill>
              <a:schemeClr val="lt1"/>
            </a:solidFill>
          </a:ln>
          <a:effectLst/>
        </c:spPr>
        <c:dLbl>
          <c:idx val="0"/>
          <c:layout>
            <c:manualLayout>
              <c:x val="0.12217661112978563"/>
              <c:y val="-5.578994164459961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4"/>
        <c:spPr>
          <a:solidFill>
            <a:schemeClr val="accent3">
              <a:tint val="86000"/>
            </a:schemeClr>
          </a:solidFill>
          <a:ln w="19050">
            <a:solidFill>
              <a:schemeClr val="lt1"/>
            </a:solidFill>
          </a:ln>
          <a:effectLst/>
        </c:spPr>
        <c:dLbl>
          <c:idx val="0"/>
          <c:layout>
            <c:manualLayout>
              <c:x val="0.15571528869482482"/>
              <c:y val="-1.0228037813010988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5"/>
        <c:spPr>
          <a:solidFill>
            <a:schemeClr val="accent3">
              <a:tint val="58000"/>
            </a:schemeClr>
          </a:solidFill>
          <a:ln w="19050">
            <a:solidFill>
              <a:schemeClr val="lt1"/>
            </a:solidFill>
          </a:ln>
          <a:effectLst/>
        </c:spPr>
        <c:dLbl>
          <c:idx val="0"/>
          <c:layout>
            <c:manualLayout>
              <c:x val="-0.10526240336880736"/>
              <c:y val="0.1705041653561155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
        <c:idx val="16"/>
        <c:spPr>
          <a:solidFill>
            <a:schemeClr val="accent3"/>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7"/>
        <c:spPr>
          <a:solidFill>
            <a:schemeClr val="accent3">
              <a:shade val="58000"/>
            </a:schemeClr>
          </a:solidFill>
          <a:ln w="19050">
            <a:solidFill>
              <a:schemeClr val="lt1"/>
            </a:solidFill>
          </a:ln>
          <a:effectLst/>
        </c:spPr>
        <c:dLbl>
          <c:idx val="0"/>
          <c:layout>
            <c:manualLayout>
              <c:x val="3.5934297391113423E-2"/>
              <c:y val="7.252692413797950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8"/>
        <c:spPr>
          <a:solidFill>
            <a:schemeClr val="accent3">
              <a:shade val="86000"/>
            </a:schemeClr>
          </a:solidFill>
          <a:ln w="19050">
            <a:solidFill>
              <a:schemeClr val="lt1"/>
            </a:solidFill>
          </a:ln>
          <a:effectLst/>
        </c:spPr>
        <c:dLbl>
          <c:idx val="0"/>
          <c:layout>
            <c:manualLayout>
              <c:x val="0.12217661112978563"/>
              <c:y val="-5.578994164459961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9"/>
        <c:spPr>
          <a:solidFill>
            <a:schemeClr val="accent3">
              <a:tint val="86000"/>
            </a:schemeClr>
          </a:solidFill>
          <a:ln w="19050">
            <a:solidFill>
              <a:schemeClr val="lt1"/>
            </a:solidFill>
          </a:ln>
          <a:effectLst/>
        </c:spPr>
        <c:dLbl>
          <c:idx val="0"/>
          <c:layout>
            <c:manualLayout>
              <c:x val="0.15571528869482482"/>
              <c:y val="-1.0228037813010988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20"/>
        <c:spPr>
          <a:solidFill>
            <a:schemeClr val="accent3">
              <a:tint val="58000"/>
            </a:schemeClr>
          </a:solidFill>
          <a:ln w="19050">
            <a:solidFill>
              <a:schemeClr val="lt1"/>
            </a:solidFill>
          </a:ln>
          <a:effectLst/>
        </c:spPr>
        <c:dLbl>
          <c:idx val="0"/>
          <c:layout>
            <c:manualLayout>
              <c:x val="-0.10526240336880736"/>
              <c:y val="0.1705041653561155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Lst>
        </c:dLbl>
      </c:pivotFmt>
    </c:pivotFmts>
    <c:plotArea>
      <c:layout>
        <c:manualLayout>
          <c:layoutTarget val="inner"/>
          <c:xMode val="edge"/>
          <c:yMode val="edge"/>
          <c:x val="0.36171218532967692"/>
          <c:y val="0.30351880779969742"/>
          <c:w val="0.2526196197113863"/>
          <c:h val="0.58830844896933576"/>
        </c:manualLayout>
      </c:layout>
      <c:pieChart>
        <c:varyColors val="1"/>
        <c:ser>
          <c:idx val="0"/>
          <c:order val="0"/>
          <c:tx>
            <c:strRef>
              <c:f>'Pivot Table Sheet for Dashboard'!$D$1</c:f>
              <c:strCache>
                <c:ptCount val="1"/>
                <c:pt idx="0">
                  <c:v>Total</c:v>
                </c:pt>
              </c:strCache>
            </c:strRef>
          </c:tx>
          <c:dPt>
            <c:idx val="0"/>
            <c:bubble3D val="0"/>
            <c:explosion val="25"/>
            <c:spPr>
              <a:solidFill>
                <a:schemeClr val="accent3">
                  <a:shade val="58000"/>
                </a:schemeClr>
              </a:solidFill>
              <a:ln w="19050">
                <a:solidFill>
                  <a:schemeClr val="lt1"/>
                </a:solidFill>
              </a:ln>
              <a:effectLst/>
            </c:spPr>
            <c:extLst>
              <c:ext xmlns:c16="http://schemas.microsoft.com/office/drawing/2014/chart" uri="{C3380CC4-5D6E-409C-BE32-E72D297353CC}">
                <c16:uniqueId val="{00000001-A077-4306-AC25-99729D9B0714}"/>
              </c:ext>
            </c:extLst>
          </c:dPt>
          <c:dPt>
            <c:idx val="1"/>
            <c:bubble3D val="0"/>
            <c:explosion val="15"/>
            <c:spPr>
              <a:solidFill>
                <a:schemeClr val="accent3">
                  <a:shade val="86000"/>
                </a:schemeClr>
              </a:solidFill>
              <a:ln w="19050">
                <a:solidFill>
                  <a:schemeClr val="lt1"/>
                </a:solidFill>
              </a:ln>
              <a:effectLst/>
            </c:spPr>
            <c:extLst>
              <c:ext xmlns:c16="http://schemas.microsoft.com/office/drawing/2014/chart" uri="{C3380CC4-5D6E-409C-BE32-E72D297353CC}">
                <c16:uniqueId val="{00000003-A077-4306-AC25-99729D9B0714}"/>
              </c:ext>
            </c:extLst>
          </c:dPt>
          <c:dPt>
            <c:idx val="2"/>
            <c:bubble3D val="0"/>
            <c:explosion val="20"/>
            <c:spPr>
              <a:solidFill>
                <a:schemeClr val="accent3">
                  <a:tint val="86000"/>
                </a:schemeClr>
              </a:solidFill>
              <a:ln w="19050">
                <a:solidFill>
                  <a:schemeClr val="lt1"/>
                </a:solidFill>
              </a:ln>
              <a:effectLst/>
            </c:spPr>
            <c:extLst>
              <c:ext xmlns:c16="http://schemas.microsoft.com/office/drawing/2014/chart" uri="{C3380CC4-5D6E-409C-BE32-E72D297353CC}">
                <c16:uniqueId val="{00000005-A077-4306-AC25-99729D9B0714}"/>
              </c:ext>
            </c:extLst>
          </c:dPt>
          <c:dPt>
            <c:idx val="3"/>
            <c:bubble3D val="0"/>
            <c:explosion val="25"/>
            <c:spPr>
              <a:solidFill>
                <a:schemeClr val="accent3">
                  <a:tint val="58000"/>
                </a:schemeClr>
              </a:solidFill>
              <a:ln w="19050">
                <a:solidFill>
                  <a:schemeClr val="lt1"/>
                </a:solidFill>
              </a:ln>
              <a:effectLst/>
            </c:spPr>
            <c:extLst>
              <c:ext xmlns:c16="http://schemas.microsoft.com/office/drawing/2014/chart" uri="{C3380CC4-5D6E-409C-BE32-E72D297353CC}">
                <c16:uniqueId val="{00000007-A077-4306-AC25-99729D9B0714}"/>
              </c:ext>
            </c:extLst>
          </c:dPt>
          <c:dLbls>
            <c:dLbl>
              <c:idx val="0"/>
              <c:layout>
                <c:manualLayout>
                  <c:x val="3.5934297391113423E-2"/>
                  <c:y val="7.2526924137979509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077-4306-AC25-99729D9B0714}"/>
                </c:ext>
              </c:extLst>
            </c:dLbl>
            <c:dLbl>
              <c:idx val="1"/>
              <c:layout>
                <c:manualLayout>
                  <c:x val="0.12217661112978563"/>
                  <c:y val="-5.5789941644599619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077-4306-AC25-99729D9B0714}"/>
                </c:ext>
              </c:extLst>
            </c:dLbl>
            <c:dLbl>
              <c:idx val="2"/>
              <c:layout>
                <c:manualLayout>
                  <c:x val="0.15571528869482482"/>
                  <c:y val="-1.0228037813010988E-16"/>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A077-4306-AC25-99729D9B0714}"/>
                </c:ext>
              </c:extLst>
            </c:dLbl>
            <c:dLbl>
              <c:idx val="3"/>
              <c:layout>
                <c:manualLayout>
                  <c:x val="-0.10526240336880736"/>
                  <c:y val="0.17050416535611559"/>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A077-4306-AC25-99729D9B071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 Sheet for Dashboard'!$C$2:$C$6</c:f>
              <c:strCache>
                <c:ptCount val="4"/>
                <c:pt idx="0">
                  <c:v>Hardware</c:v>
                </c:pt>
                <c:pt idx="1">
                  <c:v>Login Access</c:v>
                </c:pt>
                <c:pt idx="2">
                  <c:v>Software</c:v>
                </c:pt>
                <c:pt idx="3">
                  <c:v>System</c:v>
                </c:pt>
              </c:strCache>
            </c:strRef>
          </c:cat>
          <c:val>
            <c:numRef>
              <c:f>'Pivot Table Sheet for Dashboard'!$D$2:$D$6</c:f>
              <c:numCache>
                <c:formatCode>General</c:formatCode>
                <c:ptCount val="4"/>
                <c:pt idx="0">
                  <c:v>7.6253981300729476</c:v>
                </c:pt>
                <c:pt idx="1">
                  <c:v>0.31380810468262937</c:v>
                </c:pt>
                <c:pt idx="2">
                  <c:v>5.2387327542156363</c:v>
                </c:pt>
                <c:pt idx="3">
                  <c:v>6.6156094559253376</c:v>
                </c:pt>
              </c:numCache>
            </c:numRef>
          </c:val>
          <c:extLst>
            <c:ext xmlns:c16="http://schemas.microsoft.com/office/drawing/2014/chart" uri="{C3380CC4-5D6E-409C-BE32-E72D297353CC}">
              <c16:uniqueId val="{00000008-A077-4306-AC25-99729D9B0714}"/>
            </c:ext>
          </c:extLst>
        </c:ser>
        <c:dLbls>
          <c:showLegendKey val="0"/>
          <c:showVal val="0"/>
          <c:showCatName val="0"/>
          <c:showSerName val="0"/>
          <c:showPercent val="1"/>
          <c:showBubbleSize val="0"/>
          <c:showLeaderLines val="1"/>
        </c:dLbls>
        <c:firstSliceAng val="34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pivotSource>
    <c:name>[IT Tickets Analysis(1).xlsx]Pivot Table Sheet for Dashboard!PivotTable1</c:name>
    <c:fmtId val="2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solidFill>
                  <a:schemeClr val="bg1"/>
                </a:solidFill>
              </a:rPr>
              <a:t>Ticket Volume by Request Category</a:t>
            </a:r>
          </a:p>
        </c:rich>
      </c:tx>
      <c:layout>
        <c:manualLayout>
          <c:xMode val="edge"/>
          <c:yMode val="edge"/>
          <c:x val="0.25552505857815649"/>
          <c:y val="3.88289092729388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5"/>
          </a:solidFill>
          <a:ln w="19050">
            <a:solidFill>
              <a:schemeClr val="lt1"/>
            </a:solidFill>
          </a:ln>
          <a:effectLst/>
        </c:spPr>
      </c:pivotFmt>
      <c:pivotFmt>
        <c:idx val="3"/>
        <c:spPr>
          <a:solidFill>
            <a:schemeClr val="accent5"/>
          </a:solidFill>
          <a:ln w="19050">
            <a:solidFill>
              <a:schemeClr val="lt1"/>
            </a:solidFill>
          </a:ln>
          <a:effectLst/>
        </c:spPr>
      </c:pivotFmt>
      <c:pivotFmt>
        <c:idx val="4"/>
        <c:spPr>
          <a:solidFill>
            <a:schemeClr val="accent5"/>
          </a:solidFill>
          <a:ln w="19050">
            <a:solidFill>
              <a:schemeClr val="lt1"/>
            </a:solidFill>
          </a:ln>
          <a:effectLst/>
        </c:spPr>
      </c:pivotFmt>
      <c:pivotFmt>
        <c:idx val="5"/>
        <c:spPr>
          <a:solidFill>
            <a:schemeClr val="accent5"/>
          </a:solidFill>
          <a:ln w="19050">
            <a:solidFill>
              <a:schemeClr val="lt1"/>
            </a:solidFill>
          </a:ln>
          <a:effectLst/>
        </c:spPr>
      </c:pivotFmt>
      <c:pivotFmt>
        <c:idx val="6"/>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7"/>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8"/>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9"/>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0"/>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1"/>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2"/>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3"/>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4"/>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5"/>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6"/>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7"/>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8"/>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9"/>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20"/>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s>
    <c:plotArea>
      <c:layout>
        <c:manualLayout>
          <c:layoutTarget val="inner"/>
          <c:xMode val="edge"/>
          <c:yMode val="edge"/>
          <c:x val="0.20816650514595544"/>
          <c:y val="0.17247206212625485"/>
          <c:w val="0.35361319165246569"/>
          <c:h val="0.82752793787374501"/>
        </c:manualLayout>
      </c:layout>
      <c:pieChart>
        <c:varyColors val="1"/>
        <c:dLbls>
          <c:showLegendKey val="0"/>
          <c:showVal val="0"/>
          <c:showCatName val="0"/>
          <c:showSerName val="0"/>
          <c:showPercent val="1"/>
          <c:showBubbleSize val="0"/>
          <c:showLeaderLines val="0"/>
        </c:dLbls>
        <c:firstSliceAng val="2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pivotSource>
    <c:name>[IT Tickets Analysis(1).xlsx]Pivot Table Sheet for Dashboard!PivotTable1</c:name>
    <c:fmtId val="2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solidFill>
                  <a:schemeClr val="bg1"/>
                </a:solidFill>
              </a:rPr>
              <a:t>Ticket Volume by Request Category</a:t>
            </a:r>
          </a:p>
        </c:rich>
      </c:tx>
      <c:layout>
        <c:manualLayout>
          <c:xMode val="edge"/>
          <c:yMode val="edge"/>
          <c:x val="0.25552505857815649"/>
          <c:y val="3.88289092729388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5"/>
          </a:solidFill>
          <a:ln w="19050">
            <a:solidFill>
              <a:schemeClr val="lt1"/>
            </a:solidFill>
          </a:ln>
          <a:effectLst/>
        </c:spPr>
      </c:pivotFmt>
      <c:pivotFmt>
        <c:idx val="3"/>
        <c:spPr>
          <a:solidFill>
            <a:schemeClr val="accent5"/>
          </a:solidFill>
          <a:ln w="19050">
            <a:solidFill>
              <a:schemeClr val="lt1"/>
            </a:solidFill>
          </a:ln>
          <a:effectLst/>
        </c:spPr>
      </c:pivotFmt>
      <c:pivotFmt>
        <c:idx val="4"/>
        <c:spPr>
          <a:solidFill>
            <a:schemeClr val="accent5"/>
          </a:solidFill>
          <a:ln w="19050">
            <a:solidFill>
              <a:schemeClr val="lt1"/>
            </a:solidFill>
          </a:ln>
          <a:effectLst/>
        </c:spPr>
      </c:pivotFmt>
      <c:pivotFmt>
        <c:idx val="5"/>
        <c:spPr>
          <a:solidFill>
            <a:schemeClr val="accent5"/>
          </a:solidFill>
          <a:ln w="19050">
            <a:solidFill>
              <a:schemeClr val="lt1"/>
            </a:solidFill>
          </a:ln>
          <a:effectLst/>
        </c:spPr>
      </c:pivotFmt>
      <c:pivotFmt>
        <c:idx val="6"/>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7"/>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8"/>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9"/>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0"/>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1"/>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2"/>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3"/>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4"/>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5"/>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6"/>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7"/>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8"/>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9"/>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20"/>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s>
    <c:plotArea>
      <c:layout>
        <c:manualLayout>
          <c:layoutTarget val="inner"/>
          <c:xMode val="edge"/>
          <c:yMode val="edge"/>
          <c:x val="0.20816650514595544"/>
          <c:y val="0.17247206212625485"/>
          <c:w val="0.35361319165246569"/>
          <c:h val="0.82752793787374501"/>
        </c:manualLayout>
      </c:layout>
      <c:pieChart>
        <c:varyColors val="1"/>
        <c:dLbls>
          <c:showLegendKey val="0"/>
          <c:showVal val="0"/>
          <c:showCatName val="0"/>
          <c:showSerName val="0"/>
          <c:showPercent val="1"/>
          <c:showBubbleSize val="0"/>
          <c:showLeaderLines val="0"/>
        </c:dLbls>
        <c:firstSliceAng val="2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pivotSource>
    <c:name>[IT Tickets Analysis(1).xlsx]Pivot Table Sheet for Dashboard!PivotTable3</c:name>
    <c:fmtId val="63"/>
  </c:pivotSource>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2800" b="0">
                <a:solidFill>
                  <a:schemeClr val="tx1"/>
                </a:solidFill>
              </a:rPr>
              <a:t>Ticket Count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w="28575" cap="rnd">
            <a:solidFill>
              <a:schemeClr val="accent4"/>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4"/>
          </a:solidFill>
          <a:ln w="28575" cap="rnd">
            <a:solidFill>
              <a:schemeClr val="accent4"/>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4"/>
          </a:solidFill>
          <a:ln w="28575" cap="rnd">
            <a:solidFill>
              <a:schemeClr val="accent4"/>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967792552055869"/>
          <c:y val="0.24476935977064013"/>
          <c:w val="0.82671403978397606"/>
          <c:h val="0.48964888647223925"/>
        </c:manualLayout>
      </c:layout>
      <c:lineChart>
        <c:grouping val="standard"/>
        <c:varyColors val="0"/>
        <c:ser>
          <c:idx val="0"/>
          <c:order val="0"/>
          <c:tx>
            <c:strRef>
              <c:f>'Pivot Table Sheet for Dashboard'!$B$113</c:f>
              <c:strCache>
                <c:ptCount val="1"/>
                <c:pt idx="0">
                  <c:v>Total</c:v>
                </c:pt>
              </c:strCache>
            </c:strRef>
          </c:tx>
          <c:spPr>
            <a:ln w="28575" cap="rnd">
              <a:solidFill>
                <a:schemeClr val="accent4"/>
              </a:solidFill>
              <a:round/>
            </a:ln>
            <a:effectLst/>
          </c:spPr>
          <c:marker>
            <c:symbol val="none"/>
          </c:marker>
          <c:cat>
            <c:multiLvlStrRef>
              <c:f>'Pivot Table Sheet for Dashboard'!$A$114:$A$179</c:f>
              <c:multiLvlStrCache>
                <c:ptCount val="60"/>
                <c:lvl>
                  <c:pt idx="0">
                    <c:v>Jan</c:v>
                  </c:pt>
                  <c:pt idx="1">
                    <c:v>Feb</c:v>
                  </c:pt>
                  <c:pt idx="2">
                    <c:v>Mar</c:v>
                  </c:pt>
                  <c:pt idx="3">
                    <c:v>Apr</c:v>
                  </c:pt>
                  <c:pt idx="4">
                    <c:v>May</c:v>
                  </c:pt>
                  <c:pt idx="5">
                    <c:v>Jun</c:v>
                  </c:pt>
                  <c:pt idx="6">
                    <c:v>Jul</c:v>
                  </c:pt>
                  <c:pt idx="7">
                    <c:v>Aug</c:v>
                  </c:pt>
                  <c:pt idx="8">
                    <c:v>Sep</c:v>
                  </c:pt>
                  <c:pt idx="9">
                    <c:v>Oct</c:v>
                  </c:pt>
                  <c:pt idx="10">
                    <c:v>Nov</c:v>
                  </c:pt>
                  <c:pt idx="11">
                    <c:v>Dec</c:v>
                  </c:pt>
                  <c:pt idx="12">
                    <c:v>Jan</c:v>
                  </c:pt>
                  <c:pt idx="13">
                    <c:v>Feb</c:v>
                  </c:pt>
                  <c:pt idx="14">
                    <c:v>Mar</c:v>
                  </c:pt>
                  <c:pt idx="15">
                    <c:v>Apr</c:v>
                  </c:pt>
                  <c:pt idx="16">
                    <c:v>May</c:v>
                  </c:pt>
                  <c:pt idx="17">
                    <c:v>Jun</c:v>
                  </c:pt>
                  <c:pt idx="18">
                    <c:v>Jul</c:v>
                  </c:pt>
                  <c:pt idx="19">
                    <c:v>Aug</c:v>
                  </c:pt>
                  <c:pt idx="20">
                    <c:v>Sep</c:v>
                  </c:pt>
                  <c:pt idx="21">
                    <c:v>Oct</c:v>
                  </c:pt>
                  <c:pt idx="22">
                    <c:v>Nov</c:v>
                  </c:pt>
                  <c:pt idx="23">
                    <c:v>Dec</c:v>
                  </c:pt>
                  <c:pt idx="24">
                    <c:v>Jan</c:v>
                  </c:pt>
                  <c:pt idx="25">
                    <c:v>Feb</c:v>
                  </c:pt>
                  <c:pt idx="26">
                    <c:v>Mar</c:v>
                  </c:pt>
                  <c:pt idx="27">
                    <c:v>Apr</c:v>
                  </c:pt>
                  <c:pt idx="28">
                    <c:v>May</c:v>
                  </c:pt>
                  <c:pt idx="29">
                    <c:v>Jun</c:v>
                  </c:pt>
                  <c:pt idx="30">
                    <c:v>Jul</c:v>
                  </c:pt>
                  <c:pt idx="31">
                    <c:v>Aug</c:v>
                  </c:pt>
                  <c:pt idx="32">
                    <c:v>Sep</c:v>
                  </c:pt>
                  <c:pt idx="33">
                    <c:v>Oct</c:v>
                  </c:pt>
                  <c:pt idx="34">
                    <c:v>Nov</c:v>
                  </c:pt>
                  <c:pt idx="35">
                    <c:v>Dec</c:v>
                  </c:pt>
                  <c:pt idx="36">
                    <c:v>Jan</c:v>
                  </c:pt>
                  <c:pt idx="37">
                    <c:v>Feb</c:v>
                  </c:pt>
                  <c:pt idx="38">
                    <c:v>Mar</c:v>
                  </c:pt>
                  <c:pt idx="39">
                    <c:v>Apr</c:v>
                  </c:pt>
                  <c:pt idx="40">
                    <c:v>May</c:v>
                  </c:pt>
                  <c:pt idx="41">
                    <c:v>Jun</c:v>
                  </c:pt>
                  <c:pt idx="42">
                    <c:v>Jul</c:v>
                  </c:pt>
                  <c:pt idx="43">
                    <c:v>Aug</c:v>
                  </c:pt>
                  <c:pt idx="44">
                    <c:v>Sep</c:v>
                  </c:pt>
                  <c:pt idx="45">
                    <c:v>Oct</c:v>
                  </c:pt>
                  <c:pt idx="46">
                    <c:v>Nov</c:v>
                  </c:pt>
                  <c:pt idx="47">
                    <c:v>Dec</c:v>
                  </c:pt>
                  <c:pt idx="48">
                    <c:v>Jan</c:v>
                  </c:pt>
                  <c:pt idx="49">
                    <c:v>Feb</c:v>
                  </c:pt>
                  <c:pt idx="50">
                    <c:v>Mar</c:v>
                  </c:pt>
                  <c:pt idx="51">
                    <c:v>Apr</c:v>
                  </c:pt>
                  <c:pt idx="52">
                    <c:v>May</c:v>
                  </c:pt>
                  <c:pt idx="53">
                    <c:v>Jun</c:v>
                  </c:pt>
                  <c:pt idx="54">
                    <c:v>Jul</c:v>
                  </c:pt>
                  <c:pt idx="55">
                    <c:v>Aug</c:v>
                  </c:pt>
                  <c:pt idx="56">
                    <c:v>Sep</c:v>
                  </c:pt>
                  <c:pt idx="57">
                    <c:v>Oct</c:v>
                  </c:pt>
                  <c:pt idx="58">
                    <c:v>Nov</c:v>
                  </c:pt>
                  <c:pt idx="59">
                    <c:v>Dec</c:v>
                  </c:pt>
                </c:lvl>
                <c:lvl>
                  <c:pt idx="0">
                    <c:v>2016</c:v>
                  </c:pt>
                  <c:pt idx="12">
                    <c:v>2017</c:v>
                  </c:pt>
                  <c:pt idx="24">
                    <c:v>2018</c:v>
                  </c:pt>
                  <c:pt idx="36">
                    <c:v>2019</c:v>
                  </c:pt>
                  <c:pt idx="48">
                    <c:v>2020</c:v>
                  </c:pt>
                </c:lvl>
              </c:multiLvlStrCache>
            </c:multiLvlStrRef>
          </c:cat>
          <c:val>
            <c:numRef>
              <c:f>'Pivot Table Sheet for Dashboard'!$B$114:$B$179</c:f>
              <c:numCache>
                <c:formatCode>General</c:formatCode>
                <c:ptCount val="60"/>
                <c:pt idx="0">
                  <c:v>1115</c:v>
                </c:pt>
                <c:pt idx="1">
                  <c:v>1056</c:v>
                </c:pt>
                <c:pt idx="2">
                  <c:v>1105</c:v>
                </c:pt>
                <c:pt idx="3">
                  <c:v>1054</c:v>
                </c:pt>
                <c:pt idx="4">
                  <c:v>1160</c:v>
                </c:pt>
                <c:pt idx="5">
                  <c:v>1051</c:v>
                </c:pt>
                <c:pt idx="6">
                  <c:v>1101</c:v>
                </c:pt>
                <c:pt idx="7">
                  <c:v>1090</c:v>
                </c:pt>
                <c:pt idx="8">
                  <c:v>1061</c:v>
                </c:pt>
                <c:pt idx="9">
                  <c:v>1088</c:v>
                </c:pt>
                <c:pt idx="10">
                  <c:v>1046</c:v>
                </c:pt>
                <c:pt idx="11">
                  <c:v>1124</c:v>
                </c:pt>
                <c:pt idx="12">
                  <c:v>1125</c:v>
                </c:pt>
                <c:pt idx="13">
                  <c:v>1151</c:v>
                </c:pt>
                <c:pt idx="14">
                  <c:v>1283</c:v>
                </c:pt>
                <c:pt idx="15">
                  <c:v>1245</c:v>
                </c:pt>
                <c:pt idx="16">
                  <c:v>1345</c:v>
                </c:pt>
                <c:pt idx="17">
                  <c:v>1244</c:v>
                </c:pt>
                <c:pt idx="18">
                  <c:v>1233</c:v>
                </c:pt>
                <c:pt idx="19">
                  <c:v>1259</c:v>
                </c:pt>
                <c:pt idx="20">
                  <c:v>1225</c:v>
                </c:pt>
                <c:pt idx="21">
                  <c:v>1305</c:v>
                </c:pt>
                <c:pt idx="22">
                  <c:v>1243</c:v>
                </c:pt>
                <c:pt idx="23">
                  <c:v>1257</c:v>
                </c:pt>
                <c:pt idx="24">
                  <c:v>1289</c:v>
                </c:pt>
                <c:pt idx="25">
                  <c:v>1507</c:v>
                </c:pt>
                <c:pt idx="26">
                  <c:v>1470</c:v>
                </c:pt>
                <c:pt idx="27">
                  <c:v>1627</c:v>
                </c:pt>
                <c:pt idx="28">
                  <c:v>1653</c:v>
                </c:pt>
                <c:pt idx="29">
                  <c:v>1656</c:v>
                </c:pt>
                <c:pt idx="30">
                  <c:v>1620</c:v>
                </c:pt>
                <c:pt idx="31">
                  <c:v>1669</c:v>
                </c:pt>
                <c:pt idx="32">
                  <c:v>1638</c:v>
                </c:pt>
                <c:pt idx="33">
                  <c:v>1660</c:v>
                </c:pt>
                <c:pt idx="34">
                  <c:v>1626</c:v>
                </c:pt>
                <c:pt idx="35">
                  <c:v>1539</c:v>
                </c:pt>
                <c:pt idx="36">
                  <c:v>1522</c:v>
                </c:pt>
                <c:pt idx="37">
                  <c:v>1746</c:v>
                </c:pt>
                <c:pt idx="38">
                  <c:v>1846</c:v>
                </c:pt>
                <c:pt idx="39">
                  <c:v>1598</c:v>
                </c:pt>
                <c:pt idx="40">
                  <c:v>1734</c:v>
                </c:pt>
                <c:pt idx="41">
                  <c:v>1820</c:v>
                </c:pt>
                <c:pt idx="42">
                  <c:v>1885</c:v>
                </c:pt>
                <c:pt idx="43">
                  <c:v>1905</c:v>
                </c:pt>
                <c:pt idx="44">
                  <c:v>1856</c:v>
                </c:pt>
                <c:pt idx="45">
                  <c:v>1875</c:v>
                </c:pt>
                <c:pt idx="46">
                  <c:v>1831</c:v>
                </c:pt>
                <c:pt idx="47">
                  <c:v>1872</c:v>
                </c:pt>
                <c:pt idx="48">
                  <c:v>2191</c:v>
                </c:pt>
                <c:pt idx="49">
                  <c:v>2441</c:v>
                </c:pt>
                <c:pt idx="50">
                  <c:v>2524</c:v>
                </c:pt>
                <c:pt idx="51">
                  <c:v>2413</c:v>
                </c:pt>
                <c:pt idx="52">
                  <c:v>2229</c:v>
                </c:pt>
                <c:pt idx="53">
                  <c:v>2370</c:v>
                </c:pt>
                <c:pt idx="54">
                  <c:v>2231</c:v>
                </c:pt>
                <c:pt idx="55">
                  <c:v>2566</c:v>
                </c:pt>
                <c:pt idx="56">
                  <c:v>2439</c:v>
                </c:pt>
                <c:pt idx="57">
                  <c:v>2567</c:v>
                </c:pt>
                <c:pt idx="58">
                  <c:v>2508</c:v>
                </c:pt>
                <c:pt idx="59">
                  <c:v>2609</c:v>
                </c:pt>
              </c:numCache>
            </c:numRef>
          </c:val>
          <c:smooth val="0"/>
          <c:extLst>
            <c:ext xmlns:c16="http://schemas.microsoft.com/office/drawing/2014/chart" uri="{C3380CC4-5D6E-409C-BE32-E72D297353CC}">
              <c16:uniqueId val="{00000000-2178-452A-BC41-4B538AE60BB9}"/>
            </c:ext>
          </c:extLst>
        </c:ser>
        <c:dLbls>
          <c:showLegendKey val="0"/>
          <c:showVal val="0"/>
          <c:showCatName val="0"/>
          <c:showSerName val="0"/>
          <c:showPercent val="0"/>
          <c:showBubbleSize val="0"/>
        </c:dLbls>
        <c:smooth val="0"/>
        <c:axId val="185186016"/>
        <c:axId val="185184096"/>
      </c:lineChart>
      <c:catAx>
        <c:axId val="185186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85184096"/>
        <c:crosses val="autoZero"/>
        <c:auto val="1"/>
        <c:lblAlgn val="ctr"/>
        <c:lblOffset val="100"/>
        <c:noMultiLvlLbl val="0"/>
      </c:catAx>
      <c:valAx>
        <c:axId val="185184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85186016"/>
        <c:crosses val="autoZero"/>
        <c:crossBetween val="between"/>
      </c:valAx>
      <c:spPr>
        <a:noFill/>
        <a:ln>
          <a:noFill/>
        </a:ln>
        <a:effectLst/>
      </c:spPr>
    </c:plotArea>
    <c:legend>
      <c:legendPos val="r"/>
      <c:overlay val="0"/>
      <c:spPr>
        <a:noFill/>
        <a:ln>
          <a:noFill/>
        </a:ln>
        <a:effectLst>
          <a:outerShdw blurRad="50800" dist="50800" dir="5400000" algn="ctr" rotWithShape="0">
            <a:srgbClr val="000000">
              <a:alpha val="97000"/>
            </a:srgbClr>
          </a:outerShdw>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pivotSource>
    <c:name>[IT Tickets Analysis(1).xlsx]Pivot Table Sheet for Dashboard!PivotTable1</c:name>
    <c:fmtId val="2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solidFill>
                  <a:schemeClr val="bg1"/>
                </a:solidFill>
              </a:rPr>
              <a:t>Ticket Volume by Request Category</a:t>
            </a:r>
          </a:p>
        </c:rich>
      </c:tx>
      <c:layout>
        <c:manualLayout>
          <c:xMode val="edge"/>
          <c:yMode val="edge"/>
          <c:x val="0.25552505857815649"/>
          <c:y val="3.88289092729388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5"/>
          </a:solidFill>
          <a:ln w="19050">
            <a:solidFill>
              <a:schemeClr val="lt1"/>
            </a:solidFill>
          </a:ln>
          <a:effectLst/>
        </c:spPr>
      </c:pivotFmt>
      <c:pivotFmt>
        <c:idx val="3"/>
        <c:spPr>
          <a:solidFill>
            <a:schemeClr val="accent5"/>
          </a:solidFill>
          <a:ln w="19050">
            <a:solidFill>
              <a:schemeClr val="lt1"/>
            </a:solidFill>
          </a:ln>
          <a:effectLst/>
        </c:spPr>
      </c:pivotFmt>
      <c:pivotFmt>
        <c:idx val="4"/>
        <c:spPr>
          <a:solidFill>
            <a:schemeClr val="accent5"/>
          </a:solidFill>
          <a:ln w="19050">
            <a:solidFill>
              <a:schemeClr val="lt1"/>
            </a:solidFill>
          </a:ln>
          <a:effectLst/>
        </c:spPr>
      </c:pivotFmt>
      <c:pivotFmt>
        <c:idx val="5"/>
        <c:spPr>
          <a:solidFill>
            <a:schemeClr val="accent5"/>
          </a:solidFill>
          <a:ln w="19050">
            <a:solidFill>
              <a:schemeClr val="lt1"/>
            </a:solidFill>
          </a:ln>
          <a:effectLst/>
        </c:spPr>
      </c:pivotFmt>
      <c:pivotFmt>
        <c:idx val="6"/>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7"/>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8"/>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9"/>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0"/>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1"/>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2"/>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3"/>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4"/>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5"/>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6"/>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7"/>
        <c:spPr>
          <a:solidFill>
            <a:schemeClr val="accent5">
              <a:shade val="58000"/>
            </a:schemeClr>
          </a:solidFill>
          <a:ln w="19050">
            <a:solidFill>
              <a:schemeClr val="lt1"/>
            </a:solidFill>
          </a:ln>
          <a:effectLst/>
        </c:spPr>
        <c:dLbl>
          <c:idx val="0"/>
          <c:layout>
            <c:manualLayout>
              <c:x val="0.15173761148349627"/>
              <c:y val="0.223367697594501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8"/>
        <c:spPr>
          <a:solidFill>
            <a:schemeClr val="accent5">
              <a:shade val="86000"/>
            </a:schemeClr>
          </a:solidFill>
          <a:ln w="19050">
            <a:solidFill>
              <a:schemeClr val="lt1"/>
            </a:solidFill>
          </a:ln>
          <a:effectLst/>
        </c:spPr>
        <c:dLbl>
          <c:idx val="0"/>
          <c:layout>
            <c:manualLayout>
              <c:x val="0.10768475653667468"/>
              <c:y val="-1.050006961486185E-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9"/>
        <c:spPr>
          <a:solidFill>
            <a:schemeClr val="accent5">
              <a:tint val="86000"/>
            </a:schemeClr>
          </a:solidFill>
          <a:ln w="19050">
            <a:solidFill>
              <a:schemeClr val="lt1"/>
            </a:solidFill>
          </a:ln>
          <a:effectLst/>
        </c:spPr>
        <c:dLbl>
          <c:idx val="0"/>
          <c:layout>
            <c:manualLayout>
              <c:x val="-0.1297111840100855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20"/>
        <c:spPr>
          <a:solidFill>
            <a:schemeClr val="accent5">
              <a:tint val="58000"/>
            </a:schemeClr>
          </a:solidFill>
          <a:ln w="19050">
            <a:solidFill>
              <a:schemeClr val="lt1"/>
            </a:solidFill>
          </a:ln>
          <a:effectLst/>
        </c:spPr>
        <c:dLbl>
          <c:idx val="0"/>
          <c:layout>
            <c:manualLayout>
              <c:x val="-7.3421424911369187E-2"/>
              <c:y val="-5.250034807430924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s>
    <c:plotArea>
      <c:layout>
        <c:manualLayout>
          <c:layoutTarget val="inner"/>
          <c:xMode val="edge"/>
          <c:yMode val="edge"/>
          <c:x val="0.20816650514595544"/>
          <c:y val="0.17247206212625485"/>
          <c:w val="0.35361319165246569"/>
          <c:h val="0.82752793787374501"/>
        </c:manualLayout>
      </c:layout>
      <c:pieChart>
        <c:varyColors val="1"/>
        <c:dLbls>
          <c:showLegendKey val="0"/>
          <c:showVal val="0"/>
          <c:showCatName val="0"/>
          <c:showSerName val="0"/>
          <c:showPercent val="1"/>
          <c:showBubbleSize val="0"/>
          <c:showLeaderLines val="0"/>
        </c:dLbls>
        <c:firstSliceAng val="2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pivotSource>
    <c:name>[IT Tickets Analysis(1).xlsx]Pivot Table Sheet for Dashboard!PivotTable11</c:name>
    <c:fmtId val="-1"/>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r>
              <a:rPr lang="en-US" sz="1800" b="0" i="0" baseline="0" dirty="0">
                <a:effectLst/>
              </a:rPr>
              <a:t>Resolution time distribution</a:t>
            </a:r>
            <a:endParaRPr lang="en-IN"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prstClr val="white"/>
                </a:solidFill>
              </a:defRPr>
            </a:pPr>
            <a:endParaRPr lang="en-US"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endParaRPr lang="en-US"/>
        </a:p>
      </c:txPr>
    </c:title>
    <c:autoTitleDeleted val="0"/>
    <c:pivotFmts>
      <c:pivotFmt>
        <c:idx val="0"/>
        <c:spPr>
          <a:solidFill>
            <a:schemeClr val="accent6"/>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6"/>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6"/>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6"/>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'Pivot Table Sheet for Dashboard'!$B$300</c:f>
              <c:strCache>
                <c:ptCount val="1"/>
                <c:pt idx="0">
                  <c:v>Total</c:v>
                </c:pt>
              </c:strCache>
            </c:strRef>
          </c:tx>
          <c:spPr>
            <a:solidFill>
              <a:schemeClr val="accent6"/>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Sheet for Dashboard'!$A$301:$A$308</c:f>
              <c:strCache>
                <c:ptCount val="7"/>
                <c:pt idx="0">
                  <c:v>0-2</c:v>
                </c:pt>
                <c:pt idx="1">
                  <c:v>3-5</c:v>
                </c:pt>
                <c:pt idx="2">
                  <c:v>6-8</c:v>
                </c:pt>
                <c:pt idx="3">
                  <c:v>9-11</c:v>
                </c:pt>
                <c:pt idx="4">
                  <c:v>12-14</c:v>
                </c:pt>
                <c:pt idx="5">
                  <c:v>15-17</c:v>
                </c:pt>
                <c:pt idx="6">
                  <c:v>18-21</c:v>
                </c:pt>
              </c:strCache>
            </c:strRef>
          </c:cat>
          <c:val>
            <c:numRef>
              <c:f>'Pivot Table Sheet for Dashboard'!$B$301:$B$308</c:f>
              <c:numCache>
                <c:formatCode>General</c:formatCode>
                <c:ptCount val="7"/>
                <c:pt idx="0">
                  <c:v>40814</c:v>
                </c:pt>
                <c:pt idx="1">
                  <c:v>19908</c:v>
                </c:pt>
                <c:pt idx="2">
                  <c:v>19234</c:v>
                </c:pt>
                <c:pt idx="3">
                  <c:v>9370</c:v>
                </c:pt>
                <c:pt idx="4">
                  <c:v>4833</c:v>
                </c:pt>
                <c:pt idx="5">
                  <c:v>3081</c:v>
                </c:pt>
                <c:pt idx="6">
                  <c:v>258</c:v>
                </c:pt>
              </c:numCache>
            </c:numRef>
          </c:val>
          <c:extLst>
            <c:ext xmlns:c16="http://schemas.microsoft.com/office/drawing/2014/chart" uri="{C3380CC4-5D6E-409C-BE32-E72D297353CC}">
              <c16:uniqueId val="{00000000-D961-4457-ACF9-56D5DE8D897E}"/>
            </c:ext>
          </c:extLst>
        </c:ser>
        <c:dLbls>
          <c:showLegendKey val="0"/>
          <c:showVal val="1"/>
          <c:showCatName val="0"/>
          <c:showSerName val="0"/>
          <c:showPercent val="0"/>
          <c:showBubbleSize val="0"/>
        </c:dLbls>
        <c:gapWidth val="150"/>
        <c:shape val="box"/>
        <c:axId val="271650960"/>
        <c:axId val="271640400"/>
        <c:axId val="0"/>
      </c:bar3DChart>
      <c:catAx>
        <c:axId val="27165096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71640400"/>
        <c:crosses val="autoZero"/>
        <c:auto val="1"/>
        <c:lblAlgn val="ctr"/>
        <c:lblOffset val="100"/>
        <c:noMultiLvlLbl val="0"/>
      </c:catAx>
      <c:valAx>
        <c:axId val="271640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716509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'Pivot Table Sheet for Dashboard'!$N$41:$N$50</cx:f>
        <cx:lvl ptCount="10">
          <cx:pt idx="0">JesusGrajeda</cx:pt>
          <cx:pt idx="1">Diana Rojo</cx:pt>
          <cx:pt idx="2">Isela Leyva</cx:pt>
          <cx:pt idx="3">Galindo Guadalupe</cx:pt>
          <cx:pt idx="4">Guadalupe Torrico</cx:pt>
          <cx:pt idx="5">Luis Arguello</cx:pt>
          <cx:pt idx="6">Leon Lourdes</cx:pt>
          <cx:pt idx="7">Alberto Gastelum</cx:pt>
          <cx:pt idx="8">Segura Garcia</cx:pt>
          <cx:pt idx="9">Yomaira Agudelo</cx:pt>
        </cx:lvl>
      </cx:strDim>
      <cx:numDim type="val">
        <cx:f>'Pivot Table Sheet for Dashboard'!$O$41:$O$50</cx:f>
        <cx:lvl ptCount="10" formatCode="General">
          <cx:pt idx="0">3.5965447154471546</cx:pt>
          <cx:pt idx="1">3.6362221069019203</cx:pt>
          <cx:pt idx="2">3.6514227642276422</cx:pt>
          <cx:pt idx="3">3.6559517830236063</cx:pt>
          <cx:pt idx="4">3.6693507800704581</cx:pt>
          <cx:pt idx="5">3.7003628823224468</cx:pt>
          <cx:pt idx="6">3.7052524222335541</cx:pt>
          <cx:pt idx="7">3.7056643726839598</cx:pt>
          <cx:pt idx="8">3.7167270844122218</cx:pt>
          <cx:pt idx="9">3.8246249353336781</cx:pt>
        </cx:lvl>
      </cx:numDim>
    </cx:data>
  </cx:chartData>
  <cx:chart>
    <cx:title pos="t" align="ctr" overlay="0">
      <cx:tx>
        <cx:txData>
          <cx:v>Top 10 Agent by Less Resoltion Time</cx:v>
        </cx:txData>
      </cx:tx>
      <cx:txPr>
        <a:bodyPr spcFirstLastPara="1" vertOverflow="ellipsis" horzOverflow="overflow" wrap="square" lIns="0" tIns="0" rIns="0" bIns="0" anchor="ctr" anchorCtr="1"/>
        <a:lstStyle/>
        <a:p>
          <a:pPr algn="ctr" rtl="0">
            <a:defRPr>
              <a:solidFill>
                <a:schemeClr val="bg1"/>
              </a:solidFill>
            </a:defRPr>
          </a:pPr>
          <a:r>
            <a:rPr lang="en-US" sz="1600" b="1" i="0" u="none" strike="noStrike" baseline="0">
              <a:solidFill>
                <a:schemeClr val="bg1"/>
              </a:solidFill>
              <a:latin typeface="Gill Sans MT" panose="020B0502020104020203"/>
            </a:rPr>
            <a:t>Top 10 Agent by Less Resoltion Time</a:t>
          </a:r>
        </a:p>
      </cx:txPr>
    </cx:title>
    <cx:plotArea>
      <cx:plotAreaRegion>
        <cx:series layoutId="funnel" uniqueId="{0971F7B0-38B4-45BE-8D5D-EF07AFFB7077}">
          <cx:tx>
            <cx:txData>
              <cx:f>'Pivot Table Sheet for Dashboard'!$O$40</cx:f>
              <cx:v>Average of Resolution Time (Days)</cx:v>
            </cx:txData>
          </cx:tx>
          <cx:dataLabels>
            <cx:visibility seriesName="0" categoryName="0" value="1"/>
          </cx:dataLabels>
          <cx:dataId val="0"/>
        </cx:series>
      </cx:plotAreaRegion>
      <cx:axis id="0">
        <cx:catScaling gapWidth="0.5"/>
        <cx:tickLabels/>
      </cx:axis>
    </cx:plotArea>
  </cx:chart>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'Pivot Table Sheet for Dashboard'!$I$56:$I$65</cx:f>
        <cx:lvl ptCount="10">
          <cx:pt idx="0">Diana Rojo</cx:pt>
          <cx:pt idx="1">Javier D.</cx:pt>
          <cx:pt idx="2">JesusGrajeda</cx:pt>
          <cx:pt idx="3">Galindo Guadalupe</cx:pt>
          <cx:pt idx="4">Segura Garcia</cx:pt>
          <cx:pt idx="5">Enrique Montiel</cx:pt>
          <cx:pt idx="6">Barbara Grijalva</cx:pt>
          <cx:pt idx="7">Marisol Piedrahita</cx:pt>
          <cx:pt idx="8">Alberto Casillas</cx:pt>
          <cx:pt idx="9">Eva Cardenas</cx:pt>
        </cx:lvl>
      </cx:strDim>
      <cx:numDim type="val">
        <cx:f>'Pivot Table Sheet for Dashboard'!$J$56:$J$65</cx:f>
        <cx:lvl ptCount="10" formatCode="General">
          <cx:pt idx="0">4.5967825635703168</cx:pt>
          <cx:pt idx="1">4.4897206114918289</cx:pt>
          <cx:pt idx="2">4.4735772357723578</cx:pt>
          <cx:pt idx="3">4.4716223003515818</cx:pt>
          <cx:pt idx="4">4.4614189539098916</cx:pt>
          <cx:pt idx="5">4.4442724458204337</cx:pt>
          <cx:pt idx="6">4.4413379930104844</cx:pt>
          <cx:pt idx="7">4.4367346938775514</cx:pt>
          <cx:pt idx="8">4.4159067882472138</cx:pt>
          <cx:pt idx="9">4.4112197632527019</cx:pt>
        </cx:lvl>
      </cx:numDim>
    </cx:data>
  </cx:chartData>
  <cx:chart>
    <cx:title pos="t" align="ctr" overlay="0">
      <cx:tx>
        <cx:txData>
          <cx:v>Top 10 Agent with Best Rating</cx:v>
        </cx:txData>
      </cx:tx>
      <cx:txPr>
        <a:bodyPr spcFirstLastPara="1" vertOverflow="ellipsis" horzOverflow="overflow" wrap="square" lIns="0" tIns="0" rIns="0" bIns="0" anchor="ctr" anchorCtr="1"/>
        <a:lstStyle/>
        <a:p>
          <a:pPr algn="ctr" rtl="0">
            <a:defRPr/>
          </a:pPr>
          <a:r>
            <a:rPr lang="en-US" sz="1600" b="1" i="0" u="none" strike="noStrike" spc="100" baseline="0">
              <a:solidFill>
                <a:sysClr val="window" lastClr="FFFFFF">
                  <a:lumMod val="95000"/>
                </a:sysClr>
              </a:solidFill>
              <a:effectLst>
                <a:outerShdw blurRad="50800" dist="38100" dir="5400000" algn="t" rotWithShape="0">
                  <a:prstClr val="black">
                    <a:alpha val="40000"/>
                  </a:prstClr>
                </a:outerShdw>
              </a:effectLst>
              <a:latin typeface="Gill Sans MT" panose="020B0502020104020203"/>
            </a:rPr>
            <a:t>Top 10 Agent with Best Rating</a:t>
          </a:r>
        </a:p>
      </cx:txPr>
    </cx:title>
    <cx:plotArea>
      <cx:plotAreaRegion>
        <cx:series layoutId="funnel" uniqueId="{97DB0AA2-0FE8-49BD-A6F1-42D4AFA13B9B}">
          <cx:tx>
            <cx:txData>
              <cx:f>'Pivot Table Sheet for Dashboard'!$J$55</cx:f>
              <cx:v>Average of Satisfaction Rate</cx:v>
            </cx:txData>
          </cx:tx>
          <cx:dataLabels>
            <cx:visibility seriesName="0" categoryName="0" value="1"/>
          </cx:dataLabels>
          <cx:dataId val="0"/>
        </cx:series>
      </cx:plotAreaRegion>
      <cx:axis id="0">
        <cx:catScaling gapWidth="0.5"/>
        <cx:tickLabels/>
      </cx:axis>
    </cx:plotArea>
  </cx:chart>
</cx: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Reversed" id="23">
  <a:schemeClr val="accent3"/>
</cs:colorStyle>
</file>

<file path=ppt/charts/colors6.xml><?xml version="1.0" encoding="utf-8"?>
<cs:colorStyle xmlns:cs="http://schemas.microsoft.com/office/drawing/2012/chartStyle" xmlns:a="http://schemas.openxmlformats.org/drawingml/2006/main" meth="withinLinear" id="18">
  <a:schemeClr val="accent5"/>
</cs:colorStyle>
</file>

<file path=ppt/charts/colors7.xml><?xml version="1.0" encoding="utf-8"?>
<cs:colorStyle xmlns:cs="http://schemas.microsoft.com/office/drawing/2012/chartStyle" xmlns:a="http://schemas.openxmlformats.org/drawingml/2006/main" meth="withinLinear" id="17">
  <a:schemeClr val="accent4"/>
</cs:colorStyle>
</file>

<file path=ppt/charts/colors8.xml><?xml version="1.0" encoding="utf-8"?>
<cs:colorStyle xmlns:cs="http://schemas.microsoft.com/office/drawing/2012/chartStyle" xmlns:a="http://schemas.openxmlformats.org/drawingml/2006/main" meth="withinLinear" id="18">
  <a:schemeClr val="accent5"/>
</cs:colorStyle>
</file>

<file path=ppt/charts/colors9.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427">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cs:chartArea>
  <cs:dataLabel>
    <cs:lnRef idx="0"/>
    <cs:fillRef idx="0"/>
    <cs:effectRef idx="0"/>
    <cs:fontRef idx="minor">
      <a:schemeClr val="lt1">
        <a:lumMod val="9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600"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427">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cs:chartArea>
  <cs:dataLabel>
    <cs:lnRef idx="0"/>
    <cs:fillRef idx="0"/>
    <cs:effectRef idx="0"/>
    <cs:fontRef idx="minor">
      <a:schemeClr val="lt1">
        <a:lumMod val="9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600"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7E0A14-DC12-4B97-8621-2B82386D7666}" type="datetimeFigureOut">
              <a:rPr lang="en-IN" smtClean="0"/>
              <a:t>21-10-2025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2645568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7E0A14-DC12-4B97-8621-2B82386D7666}" type="datetimeFigureOut">
              <a:rPr lang="en-IN" smtClean="0"/>
              <a:t>21-10-2025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911130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7E0A14-DC12-4B97-8621-2B82386D7666}" type="datetimeFigureOut">
              <a:rPr lang="en-IN" smtClean="0"/>
              <a:t>21-10-2025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4029221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747E0A14-DC12-4B97-8621-2B82386D7666}" type="datetimeFigureOut">
              <a:rPr lang="en-IN" smtClean="0"/>
              <a:t>21-10-2025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3555145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747E0A14-DC12-4B97-8621-2B82386D7666}" type="datetimeFigureOut">
              <a:rPr lang="en-IN" smtClean="0"/>
              <a:t>21-10-2025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3753526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7E0A14-DC12-4B97-8621-2B82386D7666}" type="datetimeFigureOut">
              <a:rPr lang="en-IN" smtClean="0"/>
              <a:t>21-10-2025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2059421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7E0A14-DC12-4B97-8621-2B82386D7666}" type="datetimeFigureOut">
              <a:rPr lang="en-IN" smtClean="0"/>
              <a:t>21-10-2025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3865255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7E0A14-DC12-4B97-8621-2B82386D7666}" type="datetimeFigureOut">
              <a:rPr lang="en-IN" smtClean="0"/>
              <a:t>21-10-2025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4205633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7E0A14-DC12-4B97-8621-2B82386D7666}" type="datetimeFigureOut">
              <a:rPr lang="en-IN" smtClean="0"/>
              <a:t>21-10-2025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1581533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7E0A14-DC12-4B97-8621-2B82386D7666}" type="datetimeFigureOut">
              <a:rPr lang="en-IN" smtClean="0"/>
              <a:t>21-10-2025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4078867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7E0A14-DC12-4B97-8621-2B82386D7666}" type="datetimeFigureOut">
              <a:rPr lang="en-IN" smtClean="0"/>
              <a:t>21-10-2025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1495184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7E0A14-DC12-4B97-8621-2B82386D7666}" type="datetimeFigureOut">
              <a:rPr lang="en-IN" smtClean="0"/>
              <a:t>21-10-2025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1530198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7E0A14-DC12-4B97-8621-2B82386D7666}" type="datetimeFigureOut">
              <a:rPr lang="en-IN" smtClean="0"/>
              <a:t>21-10-2025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3530068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7E0A14-DC12-4B97-8621-2B82386D7666}" type="datetimeFigureOut">
              <a:rPr lang="en-IN" smtClean="0"/>
              <a:t>21-10-2025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3388062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7E0A14-DC12-4B97-8621-2B82386D7666}" type="datetimeFigureOut">
              <a:rPr lang="en-IN" smtClean="0"/>
              <a:t>21-10-2025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1777164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7E0A14-DC12-4B97-8621-2B82386D7666}" type="datetimeFigureOut">
              <a:rPr lang="en-IN" smtClean="0"/>
              <a:t>21-10-2025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990743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747E0A14-DC12-4B97-8621-2B82386D7666}" type="datetimeFigureOut">
              <a:rPr lang="en-IN" smtClean="0"/>
              <a:t>21-10-2025</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C65A20F5-B055-448F-B32F-C22613E32C65}" type="slidenum">
              <a:rPr lang="en-IN" smtClean="0"/>
              <a:t>‹#›</a:t>
            </a:fld>
            <a:endParaRPr lang="en-IN"/>
          </a:p>
        </p:txBody>
      </p:sp>
    </p:spTree>
    <p:extLst>
      <p:ext uri="{BB962C8B-B14F-4D97-AF65-F5344CB8AC3E}">
        <p14:creationId xmlns:p14="http://schemas.microsoft.com/office/powerpoint/2010/main" val="2929475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47E0A14-DC12-4B97-8621-2B82386D7666}" type="datetimeFigureOut">
              <a:rPr lang="en-IN" smtClean="0"/>
              <a:t>21-10-2025</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65A20F5-B055-448F-B32F-C22613E32C65}" type="slidenum">
              <a:rPr lang="en-IN" smtClean="0"/>
              <a:t>‹#›</a:t>
            </a:fld>
            <a:endParaRPr lang="en-IN"/>
          </a:p>
        </p:txBody>
      </p:sp>
    </p:spTree>
    <p:extLst>
      <p:ext uri="{BB962C8B-B14F-4D97-AF65-F5344CB8AC3E}">
        <p14:creationId xmlns:p14="http://schemas.microsoft.com/office/powerpoint/2010/main" val="187507537"/>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7"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14/relationships/chartEx" Target="../charts/chartEx2.xml"/><Relationship Id="rId5" Type="http://schemas.openxmlformats.org/officeDocument/2006/relationships/image" Target="../media/image70.png"/><Relationship Id="rId4" Type="http://schemas.microsoft.com/office/2014/relationships/chartEx" Target="../charts/chartEx1.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BA3DB9-E7D3-1FDF-02B9-882AC740EAE8}"/>
              </a:ext>
            </a:extLst>
          </p:cNvPr>
          <p:cNvPicPr>
            <a:picLocks noChangeAspect="1"/>
          </p:cNvPicPr>
          <p:nvPr/>
        </p:nvPicPr>
        <p:blipFill>
          <a:blip r:embed="rId2"/>
          <a:stretch>
            <a:fillRect/>
          </a:stretch>
        </p:blipFill>
        <p:spPr>
          <a:xfrm>
            <a:off x="0" y="983226"/>
            <a:ext cx="5744107" cy="5874774"/>
          </a:xfrm>
          <a:prstGeom prst="rect">
            <a:avLst/>
          </a:prstGeom>
        </p:spPr>
      </p:pic>
      <p:sp>
        <p:nvSpPr>
          <p:cNvPr id="2" name="Title 1">
            <a:extLst>
              <a:ext uri="{FF2B5EF4-FFF2-40B4-BE49-F238E27FC236}">
                <a16:creationId xmlns:a16="http://schemas.microsoft.com/office/drawing/2014/main" id="{B7BC1CFF-CCE5-33E2-453E-147EEDA52796}"/>
              </a:ext>
            </a:extLst>
          </p:cNvPr>
          <p:cNvSpPr>
            <a:spLocks noGrp="1"/>
          </p:cNvSpPr>
          <p:nvPr>
            <p:ph type="ctrTitle"/>
          </p:nvPr>
        </p:nvSpPr>
        <p:spPr>
          <a:xfrm>
            <a:off x="3430766" y="662474"/>
            <a:ext cx="8574622" cy="1497738"/>
          </a:xfrm>
        </p:spPr>
        <p:txBody>
          <a:bodyPr>
            <a:normAutofit fontScale="90000"/>
          </a:bodyPr>
          <a:lstStyle/>
          <a:p>
            <a:r>
              <a:rPr lang="en-GB" sz="6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Lato"/>
                <a:ea typeface="Lato"/>
                <a:cs typeface="Lato"/>
                <a:sym typeface="Lato"/>
              </a:rPr>
              <a:t>IT Ticket Analysis</a:t>
            </a:r>
            <a:br>
              <a:rPr lang="en-GB" sz="6000" b="1" i="0" u="none" strike="noStrike"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Lato"/>
                <a:ea typeface="Lato"/>
                <a:cs typeface="Lato"/>
                <a:sym typeface="Lato"/>
              </a:rPr>
            </a:br>
            <a:endParaRPr lang="en-IN" b="1" cap="none"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Subtitle 2">
            <a:extLst>
              <a:ext uri="{FF2B5EF4-FFF2-40B4-BE49-F238E27FC236}">
                <a16:creationId xmlns:a16="http://schemas.microsoft.com/office/drawing/2014/main" id="{C13A76E4-6893-1784-04F1-485B6A0CD118}"/>
              </a:ext>
            </a:extLst>
          </p:cNvPr>
          <p:cNvSpPr>
            <a:spLocks noGrp="1"/>
          </p:cNvSpPr>
          <p:nvPr>
            <p:ph type="subTitle" idx="1"/>
          </p:nvPr>
        </p:nvSpPr>
        <p:spPr>
          <a:xfrm>
            <a:off x="9974666" y="5808133"/>
            <a:ext cx="2217334" cy="1049867"/>
          </a:xfrm>
        </p:spPr>
        <p:txBody>
          <a:bodyPr>
            <a:normAutofit fontScale="92500" lnSpcReduction="10000"/>
          </a:bodyPr>
          <a:lstStyle/>
          <a:p>
            <a:r>
              <a:rPr lang="en-IN" sz="3600" dirty="0"/>
              <a:t>Prakamya Verma	</a:t>
            </a:r>
          </a:p>
        </p:txBody>
      </p:sp>
    </p:spTree>
    <p:extLst>
      <p:ext uri="{BB962C8B-B14F-4D97-AF65-F5344CB8AC3E}">
        <p14:creationId xmlns:p14="http://schemas.microsoft.com/office/powerpoint/2010/main" val="4173855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033258" y="340298"/>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Dashboard Images</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pic>
        <p:nvPicPr>
          <p:cNvPr id="4" name="Picture 3">
            <a:extLst>
              <a:ext uri="{FF2B5EF4-FFF2-40B4-BE49-F238E27FC236}">
                <a16:creationId xmlns:a16="http://schemas.microsoft.com/office/drawing/2014/main" id="{5FE94723-58C2-18C0-0AB1-5069B5044D83}"/>
              </a:ext>
            </a:extLst>
          </p:cNvPr>
          <p:cNvPicPr>
            <a:picLocks noChangeAspect="1"/>
          </p:cNvPicPr>
          <p:nvPr/>
        </p:nvPicPr>
        <p:blipFill>
          <a:blip r:embed="rId3"/>
          <a:stretch>
            <a:fillRect/>
          </a:stretch>
        </p:blipFill>
        <p:spPr>
          <a:xfrm>
            <a:off x="132735" y="981982"/>
            <a:ext cx="11926529" cy="5229905"/>
          </a:xfrm>
          <a:prstGeom prst="rect">
            <a:avLst/>
          </a:prstGeom>
        </p:spPr>
      </p:pic>
    </p:spTree>
    <p:extLst>
      <p:ext uri="{BB962C8B-B14F-4D97-AF65-F5344CB8AC3E}">
        <p14:creationId xmlns:p14="http://schemas.microsoft.com/office/powerpoint/2010/main" val="3539040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1413" y="609601"/>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Insights</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sp>
        <p:nvSpPr>
          <p:cNvPr id="9" name="Content Placeholder 2">
            <a:extLst>
              <a:ext uri="{FF2B5EF4-FFF2-40B4-BE49-F238E27FC236}">
                <a16:creationId xmlns:a16="http://schemas.microsoft.com/office/drawing/2014/main" id="{43D9C43D-F077-00BB-48A4-0F66D69D8E4E}"/>
              </a:ext>
            </a:extLst>
          </p:cNvPr>
          <p:cNvSpPr txBox="1">
            <a:spLocks/>
          </p:cNvSpPr>
          <p:nvPr/>
        </p:nvSpPr>
        <p:spPr>
          <a:xfrm>
            <a:off x="5337109" y="1203649"/>
            <a:ext cx="5710301" cy="492656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The average daily ticket volume is approximately </a:t>
            </a:r>
            <a:r>
              <a:rPr lang="en-US" b="1" dirty="0"/>
              <a:t>53</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Hardware has the lowest ticket volume, but the longest resolution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Aurelio </a:t>
            </a:r>
            <a:r>
              <a:rPr lang="en-US" dirty="0" err="1"/>
              <a:t>Tanori</a:t>
            </a:r>
            <a:r>
              <a:rPr lang="en-US" dirty="0"/>
              <a:t> Resolved Highest no of tickets i.e. 2027 overall</a:t>
            </a:r>
          </a:p>
          <a:p>
            <a:endParaRPr lang="en-US" dirty="0"/>
          </a:p>
          <a:p>
            <a:endParaRPr lang="en-GB" b="1" dirty="0"/>
          </a:p>
        </p:txBody>
      </p:sp>
      <p:pic>
        <p:nvPicPr>
          <p:cNvPr id="4" name="Picture 3" descr="A magnifying glass and graph&#10;&#10;AI-generated content may be incorrect.">
            <a:extLst>
              <a:ext uri="{FF2B5EF4-FFF2-40B4-BE49-F238E27FC236}">
                <a16:creationId xmlns:a16="http://schemas.microsoft.com/office/drawing/2014/main" id="{923F51AF-32DC-448C-1C2F-F6C16AFA3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601" y="1066801"/>
            <a:ext cx="4877481" cy="4877481"/>
          </a:xfrm>
          <a:prstGeom prst="rect">
            <a:avLst/>
          </a:prstGeom>
        </p:spPr>
      </p:pic>
    </p:spTree>
    <p:extLst>
      <p:ext uri="{BB962C8B-B14F-4D97-AF65-F5344CB8AC3E}">
        <p14:creationId xmlns:p14="http://schemas.microsoft.com/office/powerpoint/2010/main" val="4003573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1413" y="609601"/>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Insights</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sp>
        <p:nvSpPr>
          <p:cNvPr id="9" name="Content Placeholder 2">
            <a:extLst>
              <a:ext uri="{FF2B5EF4-FFF2-40B4-BE49-F238E27FC236}">
                <a16:creationId xmlns:a16="http://schemas.microsoft.com/office/drawing/2014/main" id="{43D9C43D-F077-00BB-48A4-0F66D69D8E4E}"/>
              </a:ext>
            </a:extLst>
          </p:cNvPr>
          <p:cNvSpPr txBox="1">
            <a:spLocks/>
          </p:cNvSpPr>
          <p:nvPr/>
        </p:nvSpPr>
        <p:spPr>
          <a:xfrm>
            <a:off x="5337109" y="1203649"/>
            <a:ext cx="5710301" cy="492656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285750" indent="-285750">
              <a:buFont typeface="Arial" panose="020B0604020202020204" pitchFamily="34" charset="0"/>
              <a:buChar char="•"/>
            </a:pPr>
            <a:r>
              <a:rPr lang="en-US" dirty="0"/>
              <a:t>Hardware has the lowest ticket volume, but the longest resolution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System and Login Access categories account for the vast majority of IT requests.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System issues account for 40% of tickets, Login Access 30%, Software 20%, and Hardware 10%</a:t>
            </a:r>
            <a:endParaRPr lang="en-US" dirty="0"/>
          </a:p>
          <a:p>
            <a:endParaRPr lang="en-US" dirty="0"/>
          </a:p>
          <a:p>
            <a:r>
              <a:rPr lang="en-US" dirty="0"/>
              <a:t>Login Access has the lowest resolution time</a:t>
            </a:r>
          </a:p>
          <a:p>
            <a:endParaRPr lang="en-GB" b="1" dirty="0"/>
          </a:p>
        </p:txBody>
      </p:sp>
      <p:sp>
        <p:nvSpPr>
          <p:cNvPr id="11" name="Rectangle: Rounded Corners 10">
            <a:extLst>
              <a:ext uri="{FF2B5EF4-FFF2-40B4-BE49-F238E27FC236}">
                <a16:creationId xmlns:a16="http://schemas.microsoft.com/office/drawing/2014/main" id="{330E414F-50BD-E754-EC8F-38ED4766DB85}"/>
              </a:ext>
            </a:extLst>
          </p:cNvPr>
          <p:cNvSpPr/>
          <p:nvPr/>
        </p:nvSpPr>
        <p:spPr>
          <a:xfrm>
            <a:off x="289248" y="691236"/>
            <a:ext cx="4814596" cy="2565918"/>
          </a:xfrm>
          <a:prstGeom prst="roundRect">
            <a:avLst/>
          </a:prstGeom>
          <a:gradFill flip="none" rotWithShape="1">
            <a:gsLst>
              <a:gs pos="0">
                <a:srgbClr val="586EA6">
                  <a:lumMod val="67000"/>
                </a:srgbClr>
              </a:gs>
              <a:gs pos="48000">
                <a:srgbClr val="586EA6">
                  <a:lumMod val="97000"/>
                  <a:lumOff val="3000"/>
                </a:srgbClr>
              </a:gs>
              <a:gs pos="100000">
                <a:srgbClr val="586EA6">
                  <a:lumMod val="60000"/>
                  <a:lumOff val="40000"/>
                </a:srgbClr>
              </a:gs>
            </a:gsLst>
            <a:lin ang="16200000" scaled="1"/>
            <a:tileRect/>
          </a:gradFill>
          <a:ln w="15875" cap="flat" cmpd="sng" algn="ctr">
            <a:solidFill>
              <a:srgbClr val="B71E42">
                <a:shade val="15000"/>
              </a:srgbClr>
            </a:solid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ysClr val="window" lastClr="FFFFFF"/>
              </a:solidFill>
              <a:effectLst/>
              <a:uLnTx/>
              <a:uFillTx/>
              <a:latin typeface="Gill Sans MT" panose="020B0502020104020203"/>
              <a:ea typeface="+mn-ea"/>
              <a:cs typeface="+mn-cs"/>
            </a:endParaRPr>
          </a:p>
        </p:txBody>
      </p:sp>
      <p:graphicFrame>
        <p:nvGraphicFramePr>
          <p:cNvPr id="12" name="Chart 11">
            <a:extLst>
              <a:ext uri="{FF2B5EF4-FFF2-40B4-BE49-F238E27FC236}">
                <a16:creationId xmlns:a16="http://schemas.microsoft.com/office/drawing/2014/main" id="{33AE9EE2-7722-42B9-A1FC-C2B45F9BC340}"/>
              </a:ext>
            </a:extLst>
          </p:cNvPr>
          <p:cNvGraphicFramePr>
            <a:graphicFrameLocks/>
          </p:cNvGraphicFramePr>
          <p:nvPr>
            <p:extLst>
              <p:ext uri="{D42A27DB-BD31-4B8C-83A1-F6EECF244321}">
                <p14:modId xmlns:p14="http://schemas.microsoft.com/office/powerpoint/2010/main" val="3613553942"/>
              </p:ext>
            </p:extLst>
          </p:nvPr>
        </p:nvGraphicFramePr>
        <p:xfrm>
          <a:off x="324238" y="797498"/>
          <a:ext cx="4915640" cy="2245051"/>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Rounded Corners 20">
            <a:extLst>
              <a:ext uri="{FF2B5EF4-FFF2-40B4-BE49-F238E27FC236}">
                <a16:creationId xmlns:a16="http://schemas.microsoft.com/office/drawing/2014/main" id="{AFB6AC6D-9853-4948-B494-B9492227C425}"/>
              </a:ext>
            </a:extLst>
          </p:cNvPr>
          <p:cNvSpPr/>
          <p:nvPr/>
        </p:nvSpPr>
        <p:spPr>
          <a:xfrm>
            <a:off x="324238" y="3855098"/>
            <a:ext cx="4814596" cy="2461726"/>
          </a:xfrm>
          <a:prstGeom prst="roundRect">
            <a:avLst/>
          </a:prstGeom>
          <a:gradFill flip="none" rotWithShape="1">
            <a:gsLst>
              <a:gs pos="0">
                <a:srgbClr val="795FAF">
                  <a:lumMod val="67000"/>
                </a:srgbClr>
              </a:gs>
              <a:gs pos="48000">
                <a:srgbClr val="795FAF">
                  <a:lumMod val="97000"/>
                  <a:lumOff val="3000"/>
                </a:srgbClr>
              </a:gs>
              <a:gs pos="100000">
                <a:srgbClr val="795FAF">
                  <a:lumMod val="60000"/>
                  <a:lumOff val="40000"/>
                </a:srgbClr>
              </a:gs>
            </a:gsLst>
            <a:lin ang="16200000" scaled="1"/>
            <a:tileRect/>
          </a:gradFill>
          <a:ln w="15875" cap="flat" cmpd="sng" algn="ctr">
            <a:solidFill>
              <a:srgbClr val="B71E42">
                <a:shade val="15000"/>
              </a:srgbClr>
            </a:solid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ysClr val="window" lastClr="FFFFFF"/>
              </a:solidFill>
              <a:effectLst/>
              <a:uLnTx/>
              <a:uFillTx/>
              <a:latin typeface="Gill Sans MT" panose="020B0502020104020203"/>
              <a:ea typeface="+mn-ea"/>
              <a:cs typeface="+mn-cs"/>
            </a:endParaRPr>
          </a:p>
        </p:txBody>
      </p:sp>
      <p:graphicFrame>
        <p:nvGraphicFramePr>
          <p:cNvPr id="22" name="Chart 21">
            <a:extLst>
              <a:ext uri="{FF2B5EF4-FFF2-40B4-BE49-F238E27FC236}">
                <a16:creationId xmlns:a16="http://schemas.microsoft.com/office/drawing/2014/main" id="{85C400CD-B6DD-4E71-8836-631352240B27}"/>
              </a:ext>
            </a:extLst>
          </p:cNvPr>
          <p:cNvGraphicFramePr>
            <a:graphicFrameLocks/>
          </p:cNvGraphicFramePr>
          <p:nvPr>
            <p:extLst>
              <p:ext uri="{D42A27DB-BD31-4B8C-83A1-F6EECF244321}">
                <p14:modId xmlns:p14="http://schemas.microsoft.com/office/powerpoint/2010/main" val="1893025744"/>
              </p:ext>
            </p:extLst>
          </p:nvPr>
        </p:nvGraphicFramePr>
        <p:xfrm>
          <a:off x="411324" y="3844213"/>
          <a:ext cx="4652198" cy="241461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09406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1413" y="609601"/>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Insights</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sp>
        <p:nvSpPr>
          <p:cNvPr id="9" name="Content Placeholder 2">
            <a:extLst>
              <a:ext uri="{FF2B5EF4-FFF2-40B4-BE49-F238E27FC236}">
                <a16:creationId xmlns:a16="http://schemas.microsoft.com/office/drawing/2014/main" id="{43D9C43D-F077-00BB-48A4-0F66D69D8E4E}"/>
              </a:ext>
            </a:extLst>
          </p:cNvPr>
          <p:cNvSpPr txBox="1">
            <a:spLocks/>
          </p:cNvSpPr>
          <p:nvPr/>
        </p:nvSpPr>
        <p:spPr>
          <a:xfrm>
            <a:off x="5337109" y="1436914"/>
            <a:ext cx="5710301" cy="4693298"/>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IN" dirty="0"/>
              <a:t>The </a:t>
            </a:r>
            <a:r>
              <a:rPr lang="en-IN" b="1" dirty="0"/>
              <a:t>correlation between resolution time and satisfaction (-0.0036)</a:t>
            </a:r>
            <a:r>
              <a:rPr lang="en-IN" dirty="0"/>
              <a:t> indicates almost </a:t>
            </a:r>
            <a:r>
              <a:rPr lang="en-IN" b="1" dirty="0"/>
              <a:t>no relationship</a:t>
            </a:r>
            <a:r>
              <a:rPr lang="en-IN" dirty="0"/>
              <a:t>, meaning faster resolutions don’t necessarily guarantee happier users.</a:t>
            </a:r>
          </a:p>
          <a:p>
            <a:endParaRPr lang="en-US" dirty="0"/>
          </a:p>
          <a:p>
            <a:pPr marL="285750" indent="-285750">
              <a:buFont typeface="Arial" panose="020B0604020202020204" pitchFamily="34" charset="0"/>
              <a:buChar char="•"/>
            </a:pPr>
            <a:r>
              <a:rPr lang="en-US" dirty="0"/>
              <a:t>Jesus </a:t>
            </a:r>
            <a:r>
              <a:rPr lang="en-US" dirty="0" err="1"/>
              <a:t>Grajeda</a:t>
            </a:r>
            <a:r>
              <a:rPr lang="en-US" dirty="0"/>
              <a:t> and Diana Rojo, These two are best agent when it comes to resolution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Diana Rojo and Javier D., These two are best agent when it comes to Rating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Diana Rojo has best rating and very less resolution time</a:t>
            </a:r>
          </a:p>
          <a:p>
            <a:endParaRPr lang="en-US" dirty="0"/>
          </a:p>
          <a:p>
            <a:endParaRPr lang="en-GB" b="1" dirty="0"/>
          </a:p>
        </p:txBody>
      </p:sp>
      <p:graphicFrame>
        <p:nvGraphicFramePr>
          <p:cNvPr id="12" name="Chart 11">
            <a:extLst>
              <a:ext uri="{FF2B5EF4-FFF2-40B4-BE49-F238E27FC236}">
                <a16:creationId xmlns:a16="http://schemas.microsoft.com/office/drawing/2014/main" id="{33AE9EE2-7722-42B9-A1FC-C2B45F9BC340}"/>
              </a:ext>
            </a:extLst>
          </p:cNvPr>
          <p:cNvGraphicFramePr>
            <a:graphicFrameLocks/>
          </p:cNvGraphicFramePr>
          <p:nvPr/>
        </p:nvGraphicFramePr>
        <p:xfrm>
          <a:off x="146957" y="2298956"/>
          <a:ext cx="4915640" cy="2245051"/>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cx2="http://schemas.microsoft.com/office/drawing/2015/10/21/chartex">
        <mc:Choice Requires="cx2">
          <p:graphicFrame>
            <p:nvGraphicFramePr>
              <p:cNvPr id="20" name="Chart 19">
                <a:extLst>
                  <a:ext uri="{FF2B5EF4-FFF2-40B4-BE49-F238E27FC236}">
                    <a16:creationId xmlns:a16="http://schemas.microsoft.com/office/drawing/2014/main" id="{37F0B41E-0119-4137-830C-48BB53B38A13}"/>
                  </a:ext>
                </a:extLst>
              </p:cNvPr>
              <p:cNvGraphicFramePr/>
              <p:nvPr>
                <p:extLst>
                  <p:ext uri="{D42A27DB-BD31-4B8C-83A1-F6EECF244321}">
                    <p14:modId xmlns:p14="http://schemas.microsoft.com/office/powerpoint/2010/main" val="3279009145"/>
                  </p:ext>
                </p:extLst>
              </p:nvPr>
            </p:nvGraphicFramePr>
            <p:xfrm>
              <a:off x="242648" y="900142"/>
              <a:ext cx="4915640" cy="2797628"/>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20" name="Chart 19">
                <a:extLst>
                  <a:ext uri="{FF2B5EF4-FFF2-40B4-BE49-F238E27FC236}">
                    <a16:creationId xmlns:a16="http://schemas.microsoft.com/office/drawing/2014/main" id="{37F0B41E-0119-4137-830C-48BB53B38A13}"/>
                  </a:ext>
                </a:extLst>
              </p:cNvPr>
              <p:cNvPicPr>
                <a:picLocks noGrp="1" noRot="1" noChangeAspect="1" noMove="1" noResize="1" noEditPoints="1" noAdjustHandles="1" noChangeArrowheads="1" noChangeShapeType="1"/>
              </p:cNvPicPr>
              <p:nvPr/>
            </p:nvPicPr>
            <p:blipFill>
              <a:blip r:embed="rId5"/>
              <a:stretch>
                <a:fillRect/>
              </a:stretch>
            </p:blipFill>
            <p:spPr>
              <a:xfrm>
                <a:off x="242648" y="900142"/>
                <a:ext cx="4915640" cy="2797628"/>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27" name="Chart 26">
                <a:extLst>
                  <a:ext uri="{FF2B5EF4-FFF2-40B4-BE49-F238E27FC236}">
                    <a16:creationId xmlns:a16="http://schemas.microsoft.com/office/drawing/2014/main" id="{48EA8D1A-858A-3DA2-3EDD-ECD5AE387985}"/>
                  </a:ext>
                </a:extLst>
              </p:cNvPr>
              <p:cNvGraphicFramePr/>
              <p:nvPr>
                <p:extLst>
                  <p:ext uri="{D42A27DB-BD31-4B8C-83A1-F6EECF244321}">
                    <p14:modId xmlns:p14="http://schemas.microsoft.com/office/powerpoint/2010/main" val="55395697"/>
                  </p:ext>
                </p:extLst>
              </p:nvPr>
            </p:nvGraphicFramePr>
            <p:xfrm>
              <a:off x="242648" y="3697770"/>
              <a:ext cx="4915640" cy="2824328"/>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27" name="Chart 26">
                <a:extLst>
                  <a:ext uri="{FF2B5EF4-FFF2-40B4-BE49-F238E27FC236}">
                    <a16:creationId xmlns:a16="http://schemas.microsoft.com/office/drawing/2014/main" id="{48EA8D1A-858A-3DA2-3EDD-ECD5AE387985}"/>
                  </a:ext>
                </a:extLst>
              </p:cNvPr>
              <p:cNvPicPr>
                <a:picLocks noGrp="1" noRot="1" noChangeAspect="1" noMove="1" noResize="1" noEditPoints="1" noAdjustHandles="1" noChangeArrowheads="1" noChangeShapeType="1"/>
              </p:cNvPicPr>
              <p:nvPr/>
            </p:nvPicPr>
            <p:blipFill>
              <a:blip r:embed="rId7"/>
              <a:stretch>
                <a:fillRect/>
              </a:stretch>
            </p:blipFill>
            <p:spPr>
              <a:xfrm>
                <a:off x="242648" y="3697770"/>
                <a:ext cx="4915640" cy="2824328"/>
              </a:xfrm>
              <a:prstGeom prst="rect">
                <a:avLst/>
              </a:prstGeom>
            </p:spPr>
          </p:pic>
        </mc:Fallback>
      </mc:AlternateContent>
    </p:spTree>
    <p:extLst>
      <p:ext uri="{BB962C8B-B14F-4D97-AF65-F5344CB8AC3E}">
        <p14:creationId xmlns:p14="http://schemas.microsoft.com/office/powerpoint/2010/main" val="3755648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1413" y="609601"/>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Insights</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sp>
        <p:nvSpPr>
          <p:cNvPr id="9" name="Content Placeholder 2">
            <a:extLst>
              <a:ext uri="{FF2B5EF4-FFF2-40B4-BE49-F238E27FC236}">
                <a16:creationId xmlns:a16="http://schemas.microsoft.com/office/drawing/2014/main" id="{43D9C43D-F077-00BB-48A4-0F66D69D8E4E}"/>
              </a:ext>
            </a:extLst>
          </p:cNvPr>
          <p:cNvSpPr txBox="1">
            <a:spLocks/>
          </p:cNvSpPr>
          <p:nvPr/>
        </p:nvSpPr>
        <p:spPr>
          <a:xfrm>
            <a:off x="409575" y="5090114"/>
            <a:ext cx="11335672" cy="1558335"/>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285750" indent="-285750">
              <a:buFont typeface="Arial" panose="020B0604020202020204" pitchFamily="34" charset="0"/>
              <a:buChar char="•"/>
            </a:pPr>
            <a:r>
              <a:rPr lang="en-IN" sz="2000" dirty="0"/>
              <a:t>Ticket volumes peaked sharply in </a:t>
            </a:r>
            <a:r>
              <a:rPr lang="en-IN" sz="2000" b="1" dirty="0"/>
              <a:t>2020</a:t>
            </a:r>
            <a:r>
              <a:rPr lang="en-IN" sz="2000" dirty="0"/>
              <a:t>, but satisfaction rates remained stable or even improved, suggesting that </a:t>
            </a:r>
            <a:r>
              <a:rPr lang="en-IN" sz="2000" b="1" dirty="0"/>
              <a:t>process efficiency and agent performance improved over time</a:t>
            </a:r>
            <a:r>
              <a:rPr lang="en-IN" sz="2000" dirty="0"/>
              <a:t>.</a:t>
            </a:r>
            <a:br>
              <a:rPr lang="en-IN" sz="2000" dirty="0"/>
            </a:br>
            <a:r>
              <a:rPr lang="en-IN" sz="2000" dirty="0"/>
              <a:t>Peak months: </a:t>
            </a:r>
            <a:r>
              <a:rPr lang="en-IN" sz="2000" b="1" dirty="0"/>
              <a:t>Aug–Dec 2020</a:t>
            </a:r>
            <a:br>
              <a:rPr lang="en-IN" sz="2000" dirty="0"/>
            </a:br>
            <a:r>
              <a:rPr lang="en-IN" sz="2000" dirty="0"/>
              <a:t>Stable months: </a:t>
            </a:r>
            <a:r>
              <a:rPr lang="en-IN" sz="2000" b="1" dirty="0"/>
              <a:t>Jan–Apr 2017–2018</a:t>
            </a:r>
            <a:endParaRPr lang="en-US" dirty="0"/>
          </a:p>
          <a:p>
            <a:pPr marL="285750" indent="-285750">
              <a:buFont typeface="Arial" panose="020B0604020202020204" pitchFamily="34" charset="0"/>
              <a:buChar char="•"/>
            </a:pPr>
            <a:r>
              <a:rPr lang="en-US" dirty="0"/>
              <a:t>Seasonal fluctuations exist with higher activity in Q1, mid-year, and year-end, but the overall trend is escalating demand. </a:t>
            </a:r>
          </a:p>
          <a:p>
            <a:endParaRPr lang="en-GB" b="1" dirty="0"/>
          </a:p>
        </p:txBody>
      </p:sp>
      <p:graphicFrame>
        <p:nvGraphicFramePr>
          <p:cNvPr id="12" name="Chart 11">
            <a:extLst>
              <a:ext uri="{FF2B5EF4-FFF2-40B4-BE49-F238E27FC236}">
                <a16:creationId xmlns:a16="http://schemas.microsoft.com/office/drawing/2014/main" id="{33AE9EE2-7722-42B9-A1FC-C2B45F9BC340}"/>
              </a:ext>
            </a:extLst>
          </p:cNvPr>
          <p:cNvGraphicFramePr>
            <a:graphicFrameLocks/>
          </p:cNvGraphicFramePr>
          <p:nvPr/>
        </p:nvGraphicFramePr>
        <p:xfrm>
          <a:off x="146957" y="2298956"/>
          <a:ext cx="4915640" cy="2245051"/>
        </p:xfrm>
        <a:graphic>
          <a:graphicData uri="http://schemas.openxmlformats.org/drawingml/2006/chart">
            <c:chart xmlns:c="http://schemas.openxmlformats.org/drawingml/2006/chart" xmlns:r="http://schemas.openxmlformats.org/officeDocument/2006/relationships" r:id="rId3"/>
          </a:graphicData>
        </a:graphic>
      </p:graphicFrame>
      <p:sp>
        <p:nvSpPr>
          <p:cNvPr id="16" name="Rectangle: Rounded Corners 15">
            <a:extLst>
              <a:ext uri="{FF2B5EF4-FFF2-40B4-BE49-F238E27FC236}">
                <a16:creationId xmlns:a16="http://schemas.microsoft.com/office/drawing/2014/main" id="{2F5FBC1D-EFF0-79C7-9A94-0F16C4FB511E}"/>
              </a:ext>
            </a:extLst>
          </p:cNvPr>
          <p:cNvSpPr/>
          <p:nvPr/>
        </p:nvSpPr>
        <p:spPr>
          <a:xfrm>
            <a:off x="146957" y="1230355"/>
            <a:ext cx="11824219" cy="3426903"/>
          </a:xfrm>
          <a:prstGeom prst="round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5" name="Chart 14">
            <a:extLst>
              <a:ext uri="{FF2B5EF4-FFF2-40B4-BE49-F238E27FC236}">
                <a16:creationId xmlns:a16="http://schemas.microsoft.com/office/drawing/2014/main" id="{64210C6C-0672-4988-9052-0CCFE9780AEB}"/>
              </a:ext>
            </a:extLst>
          </p:cNvPr>
          <p:cNvGraphicFramePr>
            <a:graphicFrameLocks/>
          </p:cNvGraphicFramePr>
          <p:nvPr>
            <p:extLst>
              <p:ext uri="{D42A27DB-BD31-4B8C-83A1-F6EECF244321}">
                <p14:modId xmlns:p14="http://schemas.microsoft.com/office/powerpoint/2010/main" val="2373450213"/>
              </p:ext>
            </p:extLst>
          </p:nvPr>
        </p:nvGraphicFramePr>
        <p:xfrm>
          <a:off x="222819" y="1066801"/>
          <a:ext cx="11522428" cy="331853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12120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1413" y="609601"/>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Insights</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sp>
        <p:nvSpPr>
          <p:cNvPr id="9" name="Content Placeholder 2">
            <a:extLst>
              <a:ext uri="{FF2B5EF4-FFF2-40B4-BE49-F238E27FC236}">
                <a16:creationId xmlns:a16="http://schemas.microsoft.com/office/drawing/2014/main" id="{43D9C43D-F077-00BB-48A4-0F66D69D8E4E}"/>
              </a:ext>
            </a:extLst>
          </p:cNvPr>
          <p:cNvSpPr txBox="1">
            <a:spLocks/>
          </p:cNvSpPr>
          <p:nvPr/>
        </p:nvSpPr>
        <p:spPr>
          <a:xfrm>
            <a:off x="5337109" y="1436914"/>
            <a:ext cx="5710301" cy="469329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GB" dirty="0"/>
              <a:t>The majority of tickets (</a:t>
            </a:r>
            <a:r>
              <a:rPr lang="en-GB" b="1" dirty="0"/>
              <a:t>~42% or 40,814</a:t>
            </a:r>
            <a:r>
              <a:rPr lang="en-GB" dirty="0"/>
              <a:t>) are resolved within </a:t>
            </a:r>
            <a:r>
              <a:rPr lang="en-GB" b="1" dirty="0"/>
              <a:t>0–2 days</a:t>
            </a:r>
            <a:r>
              <a:rPr lang="en-GB" dirty="0"/>
              <a:t>, indicating strong efficiency for quick-resolution issues.</a:t>
            </a:r>
            <a:br>
              <a:rPr lang="en-GB" dirty="0"/>
            </a:br>
            <a:r>
              <a:rPr lang="en-GB" dirty="0"/>
              <a:t>However, nearly </a:t>
            </a:r>
            <a:r>
              <a:rPr lang="en-GB" b="1" dirty="0"/>
              <a:t>40% of tickets (3–8 days range)</a:t>
            </a:r>
            <a:r>
              <a:rPr lang="en-GB" dirty="0"/>
              <a:t> take moderately longer, suggesting room for process or automation improvements.</a:t>
            </a:r>
          </a:p>
          <a:p>
            <a:br>
              <a:rPr lang="en-GB" dirty="0"/>
            </a:br>
            <a:r>
              <a:rPr lang="en-GB" dirty="0"/>
              <a:t>A smaller fraction (</a:t>
            </a:r>
            <a:r>
              <a:rPr lang="en-GB" b="1" dirty="0"/>
              <a:t>~10% of tickets</a:t>
            </a:r>
            <a:r>
              <a:rPr lang="en-GB" dirty="0"/>
              <a:t>) extend beyond </a:t>
            </a:r>
            <a:r>
              <a:rPr lang="en-GB" b="1" dirty="0"/>
              <a:t>9 days</a:t>
            </a:r>
            <a:r>
              <a:rPr lang="en-GB" dirty="0"/>
              <a:t>, highlighting potential bottlenecks in complex issue categories that could benefit from targeted training or escalation optimization.</a:t>
            </a:r>
            <a:endParaRPr lang="en-GB" b="1" dirty="0"/>
          </a:p>
        </p:txBody>
      </p:sp>
      <p:graphicFrame>
        <p:nvGraphicFramePr>
          <p:cNvPr id="12" name="Chart 11">
            <a:extLst>
              <a:ext uri="{FF2B5EF4-FFF2-40B4-BE49-F238E27FC236}">
                <a16:creationId xmlns:a16="http://schemas.microsoft.com/office/drawing/2014/main" id="{33AE9EE2-7722-42B9-A1FC-C2B45F9BC340}"/>
              </a:ext>
            </a:extLst>
          </p:cNvPr>
          <p:cNvGraphicFramePr>
            <a:graphicFrameLocks/>
          </p:cNvGraphicFramePr>
          <p:nvPr/>
        </p:nvGraphicFramePr>
        <p:xfrm>
          <a:off x="146957" y="2298956"/>
          <a:ext cx="4915640" cy="2245051"/>
        </p:xfrm>
        <a:graphic>
          <a:graphicData uri="http://schemas.openxmlformats.org/drawingml/2006/chart">
            <c:chart xmlns:c="http://schemas.openxmlformats.org/drawingml/2006/chart" xmlns:r="http://schemas.openxmlformats.org/officeDocument/2006/relationships" r:id="rId3"/>
          </a:graphicData>
        </a:graphic>
      </p:graphicFrame>
      <p:sp>
        <p:nvSpPr>
          <p:cNvPr id="17" name="Rectangle: Rounded Corners 16">
            <a:extLst>
              <a:ext uri="{FF2B5EF4-FFF2-40B4-BE49-F238E27FC236}">
                <a16:creationId xmlns:a16="http://schemas.microsoft.com/office/drawing/2014/main" id="{20A9965D-6D8F-3464-767D-F9E59FAE6408}"/>
              </a:ext>
            </a:extLst>
          </p:cNvPr>
          <p:cNvSpPr/>
          <p:nvPr/>
        </p:nvSpPr>
        <p:spPr>
          <a:xfrm>
            <a:off x="72021" y="1923764"/>
            <a:ext cx="5125071" cy="3183952"/>
          </a:xfrm>
          <a:prstGeom prst="roundRect">
            <a:avLst/>
          </a:prstGeom>
          <a:gradFill flip="none" rotWithShape="1">
            <a:gsLst>
              <a:gs pos="0">
                <a:srgbClr val="6892A0">
                  <a:lumMod val="40000"/>
                  <a:lumOff val="60000"/>
                </a:srgbClr>
              </a:gs>
              <a:gs pos="46000">
                <a:srgbClr val="6892A0">
                  <a:lumMod val="95000"/>
                  <a:lumOff val="5000"/>
                </a:srgbClr>
              </a:gs>
              <a:gs pos="100000">
                <a:srgbClr val="6892A0">
                  <a:lumMod val="60000"/>
                </a:srgbClr>
              </a:gs>
            </a:gsLst>
            <a:path path="circle">
              <a:fillToRect l="50000" t="130000" r="50000" b="-30000"/>
            </a:path>
            <a:tileRect/>
          </a:gradFill>
          <a:ln w="15875" cap="flat" cmpd="sng" algn="ctr">
            <a:solidFill>
              <a:srgbClr val="B71E42">
                <a:shade val="15000"/>
              </a:srgbClr>
            </a:solidFill>
            <a:prstDash val="solid"/>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ysClr val="window" lastClr="FFFFFF"/>
              </a:solidFill>
              <a:effectLst/>
              <a:uLnTx/>
              <a:uFillTx/>
              <a:latin typeface="Gill Sans MT" panose="020B0502020104020203"/>
              <a:ea typeface="+mn-ea"/>
              <a:cs typeface="+mn-cs"/>
            </a:endParaRPr>
          </a:p>
        </p:txBody>
      </p:sp>
      <p:graphicFrame>
        <p:nvGraphicFramePr>
          <p:cNvPr id="18" name="Chart 17">
            <a:extLst>
              <a:ext uri="{FF2B5EF4-FFF2-40B4-BE49-F238E27FC236}">
                <a16:creationId xmlns:a16="http://schemas.microsoft.com/office/drawing/2014/main" id="{56C9735D-63DF-84EC-9BC0-E26C7DEE332B}"/>
              </a:ext>
            </a:extLst>
          </p:cNvPr>
          <p:cNvGraphicFramePr>
            <a:graphicFrameLocks/>
          </p:cNvGraphicFramePr>
          <p:nvPr>
            <p:extLst>
              <p:ext uri="{D42A27DB-BD31-4B8C-83A1-F6EECF244321}">
                <p14:modId xmlns:p14="http://schemas.microsoft.com/office/powerpoint/2010/main" val="669110564"/>
              </p:ext>
            </p:extLst>
          </p:nvPr>
        </p:nvGraphicFramePr>
        <p:xfrm>
          <a:off x="77543" y="2008673"/>
          <a:ext cx="5125071" cy="299527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7360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1412" y="389750"/>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Recommendation</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sp>
        <p:nvSpPr>
          <p:cNvPr id="9" name="Content Placeholder 2">
            <a:extLst>
              <a:ext uri="{FF2B5EF4-FFF2-40B4-BE49-F238E27FC236}">
                <a16:creationId xmlns:a16="http://schemas.microsoft.com/office/drawing/2014/main" id="{43D9C43D-F077-00BB-48A4-0F66D69D8E4E}"/>
              </a:ext>
            </a:extLst>
          </p:cNvPr>
          <p:cNvSpPr txBox="1">
            <a:spLocks/>
          </p:cNvSpPr>
          <p:nvPr/>
        </p:nvSpPr>
        <p:spPr>
          <a:xfrm>
            <a:off x="5337109" y="1436914"/>
            <a:ext cx="5710301" cy="469329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GB" b="1" dirty="0"/>
          </a:p>
        </p:txBody>
      </p:sp>
      <p:graphicFrame>
        <p:nvGraphicFramePr>
          <p:cNvPr id="33" name="Table 32">
            <a:extLst>
              <a:ext uri="{FF2B5EF4-FFF2-40B4-BE49-F238E27FC236}">
                <a16:creationId xmlns:a16="http://schemas.microsoft.com/office/drawing/2014/main" id="{68A5959F-6453-FCAC-3D31-099DE038B259}"/>
              </a:ext>
            </a:extLst>
          </p:cNvPr>
          <p:cNvGraphicFramePr>
            <a:graphicFrameLocks noGrp="1"/>
          </p:cNvGraphicFramePr>
          <p:nvPr>
            <p:extLst>
              <p:ext uri="{D42A27DB-BD31-4B8C-83A1-F6EECF244321}">
                <p14:modId xmlns:p14="http://schemas.microsoft.com/office/powerpoint/2010/main" val="4283557053"/>
              </p:ext>
            </p:extLst>
          </p:nvPr>
        </p:nvGraphicFramePr>
        <p:xfrm>
          <a:off x="654911" y="1080889"/>
          <a:ext cx="2097237" cy="5356856"/>
        </p:xfrm>
        <a:graphic>
          <a:graphicData uri="http://schemas.openxmlformats.org/drawingml/2006/table">
            <a:tbl>
              <a:tblPr>
                <a:tableStyleId>{5C22544A-7EE6-4342-B048-85BDC9FD1C3A}</a:tableStyleId>
              </a:tblPr>
              <a:tblGrid>
                <a:gridCol w="2097237">
                  <a:extLst>
                    <a:ext uri="{9D8B030D-6E8A-4147-A177-3AD203B41FA5}">
                      <a16:colId xmlns:a16="http://schemas.microsoft.com/office/drawing/2014/main" val="2030760038"/>
                    </a:ext>
                  </a:extLst>
                </a:gridCol>
              </a:tblGrid>
              <a:tr h="266370">
                <a:tc>
                  <a:txBody>
                    <a:bodyPr/>
                    <a:lstStyle/>
                    <a:p>
                      <a:pPr algn="l" fontAlgn="b"/>
                      <a:r>
                        <a:rPr lang="en-IN" sz="800" u="none" strike="noStrike">
                          <a:effectLst/>
                        </a:rPr>
                        <a:t>Agent Name</a:t>
                      </a:r>
                      <a:endParaRPr lang="en-IN" sz="800" b="1"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515016033"/>
                  </a:ext>
                </a:extLst>
              </a:tr>
              <a:tr h="266370">
                <a:tc>
                  <a:txBody>
                    <a:bodyPr/>
                    <a:lstStyle/>
                    <a:p>
                      <a:pPr algn="l" fontAlgn="b"/>
                      <a:r>
                        <a:rPr lang="en-IN" sz="800" u="none" strike="noStrike">
                          <a:effectLst/>
                        </a:rPr>
                        <a:t>Alfonso Barraza</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3624630325"/>
                  </a:ext>
                </a:extLst>
              </a:tr>
              <a:tr h="266370">
                <a:tc>
                  <a:txBody>
                    <a:bodyPr/>
                    <a:lstStyle/>
                    <a:p>
                      <a:pPr algn="l" fontAlgn="b"/>
                      <a:r>
                        <a:rPr lang="en-IN" sz="800" u="none" strike="noStrike" dirty="0">
                          <a:effectLst/>
                        </a:rPr>
                        <a:t>A. Trejo</a:t>
                      </a:r>
                      <a:endParaRPr lang="en-IN" sz="800" b="0" i="0" u="none" strike="noStrike" dirty="0">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3061944250"/>
                  </a:ext>
                </a:extLst>
              </a:tr>
              <a:tr h="266370">
                <a:tc>
                  <a:txBody>
                    <a:bodyPr/>
                    <a:lstStyle/>
                    <a:p>
                      <a:pPr algn="l" fontAlgn="b"/>
                      <a:r>
                        <a:rPr lang="en-IN" sz="800" u="none" strike="noStrike">
                          <a:effectLst/>
                        </a:rPr>
                        <a:t>Sandra Lujan </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4028308863"/>
                  </a:ext>
                </a:extLst>
              </a:tr>
              <a:tr h="266370">
                <a:tc>
                  <a:txBody>
                    <a:bodyPr/>
                    <a:lstStyle/>
                    <a:p>
                      <a:pPr algn="l" fontAlgn="b"/>
                      <a:r>
                        <a:rPr lang="en-IN" sz="800" u="none" strike="noStrike">
                          <a:effectLst/>
                        </a:rPr>
                        <a:t>Nurio Zepeda</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1058254157"/>
                  </a:ext>
                </a:extLst>
              </a:tr>
              <a:tr h="266370">
                <a:tc>
                  <a:txBody>
                    <a:bodyPr/>
                    <a:lstStyle/>
                    <a:p>
                      <a:pPr algn="l" fontAlgn="b"/>
                      <a:r>
                        <a:rPr lang="en-IN" sz="800" u="none" strike="noStrike">
                          <a:effectLst/>
                        </a:rPr>
                        <a:t>Elena Velez</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3945292950"/>
                  </a:ext>
                </a:extLst>
              </a:tr>
              <a:tr h="266370">
                <a:tc>
                  <a:txBody>
                    <a:bodyPr/>
                    <a:lstStyle/>
                    <a:p>
                      <a:pPr algn="l" fontAlgn="b"/>
                      <a:r>
                        <a:rPr lang="en-IN" sz="800" u="none" strike="noStrike">
                          <a:effectLst/>
                        </a:rPr>
                        <a:t>Lorena</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4165009538"/>
                  </a:ext>
                </a:extLst>
              </a:tr>
              <a:tr h="414283">
                <a:tc>
                  <a:txBody>
                    <a:bodyPr/>
                    <a:lstStyle/>
                    <a:p>
                      <a:pPr algn="l" fontAlgn="b"/>
                      <a:r>
                        <a:rPr lang="en-IN" sz="800" u="none" strike="noStrike">
                          <a:effectLst/>
                        </a:rPr>
                        <a:t>Guadalupe Villanueva</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2024658615"/>
                  </a:ext>
                </a:extLst>
              </a:tr>
              <a:tr h="266370">
                <a:tc>
                  <a:txBody>
                    <a:bodyPr/>
                    <a:lstStyle/>
                    <a:p>
                      <a:pPr algn="l" fontAlgn="b"/>
                      <a:r>
                        <a:rPr lang="en-IN" sz="800" u="none" strike="noStrike">
                          <a:effectLst/>
                        </a:rPr>
                        <a:t>Lopez Moran.</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274282830"/>
                  </a:ext>
                </a:extLst>
              </a:tr>
              <a:tr h="266370">
                <a:tc>
                  <a:txBody>
                    <a:bodyPr/>
                    <a:lstStyle/>
                    <a:p>
                      <a:pPr algn="l" fontAlgn="b"/>
                      <a:r>
                        <a:rPr lang="en-IN" sz="800" u="none" strike="noStrike">
                          <a:effectLst/>
                        </a:rPr>
                        <a:t>Jesus Pacheco</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4004751278"/>
                  </a:ext>
                </a:extLst>
              </a:tr>
              <a:tr h="266370">
                <a:tc>
                  <a:txBody>
                    <a:bodyPr/>
                    <a:lstStyle/>
                    <a:p>
                      <a:pPr algn="l" fontAlgn="b"/>
                      <a:r>
                        <a:rPr lang="en-IN" sz="800" u="none" strike="noStrike">
                          <a:effectLst/>
                        </a:rPr>
                        <a:t>Orci Carlos</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2810810974"/>
                  </a:ext>
                </a:extLst>
              </a:tr>
              <a:tr h="266370">
                <a:tc>
                  <a:txBody>
                    <a:bodyPr/>
                    <a:lstStyle/>
                    <a:p>
                      <a:pPr algn="l" fontAlgn="b"/>
                      <a:r>
                        <a:rPr lang="en-IN" sz="800" u="none" strike="noStrike">
                          <a:effectLst/>
                        </a:rPr>
                        <a:t>Alfredo Barreras</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2059097765"/>
                  </a:ext>
                </a:extLst>
              </a:tr>
              <a:tr h="266370">
                <a:tc>
                  <a:txBody>
                    <a:bodyPr/>
                    <a:lstStyle/>
                    <a:p>
                      <a:pPr algn="l" fontAlgn="b"/>
                      <a:r>
                        <a:rPr lang="en-IN" sz="800" u="none" strike="noStrike">
                          <a:effectLst/>
                        </a:rPr>
                        <a:t>Velasquez Jose</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1770082472"/>
                  </a:ext>
                </a:extLst>
              </a:tr>
              <a:tr h="266370">
                <a:tc>
                  <a:txBody>
                    <a:bodyPr/>
                    <a:lstStyle/>
                    <a:p>
                      <a:pPr algn="l" fontAlgn="b"/>
                      <a:r>
                        <a:rPr lang="en-IN" sz="800" u="none" strike="noStrike">
                          <a:effectLst/>
                        </a:rPr>
                        <a:t>Aldo Carrillo</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1349274255"/>
                  </a:ext>
                </a:extLst>
              </a:tr>
              <a:tr h="266370">
                <a:tc>
                  <a:txBody>
                    <a:bodyPr/>
                    <a:lstStyle/>
                    <a:p>
                      <a:pPr algn="l" fontAlgn="b"/>
                      <a:r>
                        <a:rPr lang="en-IN" sz="800" u="none" strike="noStrike">
                          <a:effectLst/>
                        </a:rPr>
                        <a:t>Luis Arguello</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2187240631"/>
                  </a:ext>
                </a:extLst>
              </a:tr>
              <a:tr h="266370">
                <a:tc>
                  <a:txBody>
                    <a:bodyPr/>
                    <a:lstStyle/>
                    <a:p>
                      <a:pPr algn="l" fontAlgn="b"/>
                      <a:r>
                        <a:rPr lang="en-IN" sz="800" u="none" strike="noStrike">
                          <a:effectLst/>
                        </a:rPr>
                        <a:t>Parra Luna</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2007358751"/>
                  </a:ext>
                </a:extLst>
              </a:tr>
              <a:tr h="414283">
                <a:tc>
                  <a:txBody>
                    <a:bodyPr/>
                    <a:lstStyle/>
                    <a:p>
                      <a:pPr algn="l" fontAlgn="b"/>
                      <a:r>
                        <a:rPr lang="en-IN" sz="800" u="none" strike="noStrike">
                          <a:effectLst/>
                        </a:rPr>
                        <a:t>Reyna Santacruz</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2587145711"/>
                  </a:ext>
                </a:extLst>
              </a:tr>
              <a:tr h="266370">
                <a:tc>
                  <a:txBody>
                    <a:bodyPr/>
                    <a:lstStyle/>
                    <a:p>
                      <a:pPr algn="l" fontAlgn="b"/>
                      <a:r>
                        <a:rPr lang="en-IN" sz="800" u="none" strike="noStrike">
                          <a:effectLst/>
                        </a:rPr>
                        <a:t>Estuardo Ocaño</a:t>
                      </a:r>
                      <a:endParaRPr lang="en-IN" sz="800" b="0" i="0" u="none" strike="noStrike">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2706457456"/>
                  </a:ext>
                </a:extLst>
              </a:tr>
              <a:tr h="266370">
                <a:tc>
                  <a:txBody>
                    <a:bodyPr/>
                    <a:lstStyle/>
                    <a:p>
                      <a:pPr algn="l" fontAlgn="b"/>
                      <a:r>
                        <a:rPr lang="en-IN" sz="800" u="none" strike="noStrike" dirty="0">
                          <a:effectLst/>
                        </a:rPr>
                        <a:t>Flores Sierra</a:t>
                      </a:r>
                      <a:endParaRPr lang="en-IN" sz="800" b="0" i="0" u="none" strike="noStrike" dirty="0">
                        <a:solidFill>
                          <a:srgbClr val="000000"/>
                        </a:solidFill>
                        <a:effectLst/>
                        <a:latin typeface="Gill Sans MT" panose="020B0502020104020203" pitchFamily="34" charset="0"/>
                      </a:endParaRPr>
                    </a:p>
                  </a:txBody>
                  <a:tcPr marL="5341" marR="5341" marT="5341" marB="0" anchor="b"/>
                </a:tc>
                <a:extLst>
                  <a:ext uri="{0D108BD9-81ED-4DB2-BD59-A6C34878D82A}">
                    <a16:rowId xmlns:a16="http://schemas.microsoft.com/office/drawing/2014/main" val="2610599073"/>
                  </a:ext>
                </a:extLst>
              </a:tr>
            </a:tbl>
          </a:graphicData>
        </a:graphic>
      </p:graphicFrame>
      <p:sp>
        <p:nvSpPr>
          <p:cNvPr id="35" name="TextBox 3">
            <a:extLst>
              <a:ext uri="{FF2B5EF4-FFF2-40B4-BE49-F238E27FC236}">
                <a16:creationId xmlns:a16="http://schemas.microsoft.com/office/drawing/2014/main" id="{8AF6B6EE-4BD6-AB31-DA96-6FA3D018320B}"/>
              </a:ext>
            </a:extLst>
          </p:cNvPr>
          <p:cNvSpPr txBox="1"/>
          <p:nvPr/>
        </p:nvSpPr>
        <p:spPr>
          <a:xfrm>
            <a:off x="2752149" y="1436914"/>
            <a:ext cx="1735975" cy="63869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IN" sz="1100" dirty="0"/>
              <a:t>Agent</a:t>
            </a:r>
            <a:r>
              <a:rPr lang="en-IN" sz="1100" baseline="0" dirty="0"/>
              <a:t>s Having Average Satisfaction Rate Less than 4.0</a:t>
            </a:r>
            <a:endParaRPr lang="en-IN" sz="1100" dirty="0"/>
          </a:p>
        </p:txBody>
      </p:sp>
      <p:sp>
        <p:nvSpPr>
          <p:cNvPr id="37" name="TextBox 36">
            <a:extLst>
              <a:ext uri="{FF2B5EF4-FFF2-40B4-BE49-F238E27FC236}">
                <a16:creationId xmlns:a16="http://schemas.microsoft.com/office/drawing/2014/main" id="{D0E70905-E51D-FA80-406E-C1EB55B156C7}"/>
              </a:ext>
            </a:extLst>
          </p:cNvPr>
          <p:cNvSpPr txBox="1"/>
          <p:nvPr/>
        </p:nvSpPr>
        <p:spPr>
          <a:xfrm>
            <a:off x="5059624" y="2860233"/>
            <a:ext cx="6265270" cy="923330"/>
          </a:xfrm>
          <a:prstGeom prst="rect">
            <a:avLst/>
          </a:prstGeom>
          <a:noFill/>
        </p:spPr>
        <p:txBody>
          <a:bodyPr wrap="square">
            <a:spAutoFit/>
          </a:bodyPr>
          <a:lstStyle/>
          <a:p>
            <a:pPr marL="285750" indent="-285750">
              <a:buFont typeface="Arial" panose="020B0604020202020204" pitchFamily="34" charset="0"/>
              <a:buChar char="•"/>
            </a:pPr>
            <a:r>
              <a:rPr lang="en-US" dirty="0"/>
              <a:t>For agents with low satisfaction ratings, provide specialized training on customer service and communication skills.</a:t>
            </a:r>
          </a:p>
        </p:txBody>
      </p:sp>
    </p:spTree>
    <p:extLst>
      <p:ext uri="{BB962C8B-B14F-4D97-AF65-F5344CB8AC3E}">
        <p14:creationId xmlns:p14="http://schemas.microsoft.com/office/powerpoint/2010/main" val="2577494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030276" y="458973"/>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Recommendation</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sp>
        <p:nvSpPr>
          <p:cNvPr id="9" name="Content Placeholder 2">
            <a:extLst>
              <a:ext uri="{FF2B5EF4-FFF2-40B4-BE49-F238E27FC236}">
                <a16:creationId xmlns:a16="http://schemas.microsoft.com/office/drawing/2014/main" id="{43D9C43D-F077-00BB-48A4-0F66D69D8E4E}"/>
              </a:ext>
            </a:extLst>
          </p:cNvPr>
          <p:cNvSpPr txBox="1">
            <a:spLocks/>
          </p:cNvSpPr>
          <p:nvPr/>
        </p:nvSpPr>
        <p:spPr>
          <a:xfrm>
            <a:off x="5337109" y="1436914"/>
            <a:ext cx="5710301" cy="469329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GB" b="1" dirty="0"/>
          </a:p>
        </p:txBody>
      </p:sp>
      <p:sp>
        <p:nvSpPr>
          <p:cNvPr id="37" name="TextBox 36">
            <a:extLst>
              <a:ext uri="{FF2B5EF4-FFF2-40B4-BE49-F238E27FC236}">
                <a16:creationId xmlns:a16="http://schemas.microsoft.com/office/drawing/2014/main" id="{D0E70905-E51D-FA80-406E-C1EB55B156C7}"/>
              </a:ext>
            </a:extLst>
          </p:cNvPr>
          <p:cNvSpPr txBox="1"/>
          <p:nvPr/>
        </p:nvSpPr>
        <p:spPr>
          <a:xfrm>
            <a:off x="5059624" y="2136338"/>
            <a:ext cx="6265270" cy="2585323"/>
          </a:xfrm>
          <a:prstGeom prst="rect">
            <a:avLst/>
          </a:prstGeom>
          <a:noFill/>
        </p:spPr>
        <p:txBody>
          <a:bodyPr wrap="square">
            <a:spAutoFit/>
          </a:bodyPr>
          <a:lstStyle/>
          <a:p>
            <a:pPr marL="285750" indent="-285750">
              <a:buFont typeface="Arial" panose="020B0604020202020204" pitchFamily="34" charset="0"/>
              <a:buChar char="•"/>
            </a:pPr>
            <a:r>
              <a:rPr lang="en-US" dirty="0"/>
              <a:t>Agents with long resolution times, implement technical proficiency and process efficiency training, focusing on advanced troubleshooting, diagnostic tools, and knowledge base utilization.</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Specifically train the 33-37 age group on System and Software troubleshooting.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aphicFrame>
        <p:nvGraphicFramePr>
          <p:cNvPr id="7" name="Table 6">
            <a:extLst>
              <a:ext uri="{FF2B5EF4-FFF2-40B4-BE49-F238E27FC236}">
                <a16:creationId xmlns:a16="http://schemas.microsoft.com/office/drawing/2014/main" id="{D2CF0741-1AF9-3D69-A55C-27863D954F3D}"/>
              </a:ext>
            </a:extLst>
          </p:cNvPr>
          <p:cNvGraphicFramePr>
            <a:graphicFrameLocks noGrp="1"/>
          </p:cNvGraphicFramePr>
          <p:nvPr>
            <p:extLst>
              <p:ext uri="{D42A27DB-BD31-4B8C-83A1-F6EECF244321}">
                <p14:modId xmlns:p14="http://schemas.microsoft.com/office/powerpoint/2010/main" val="2272251498"/>
              </p:ext>
            </p:extLst>
          </p:nvPr>
        </p:nvGraphicFramePr>
        <p:xfrm>
          <a:off x="342069" y="1298128"/>
          <a:ext cx="2020131" cy="4980755"/>
        </p:xfrm>
        <a:graphic>
          <a:graphicData uri="http://schemas.openxmlformats.org/drawingml/2006/table">
            <a:tbl>
              <a:tblPr>
                <a:tableStyleId>{5C22544A-7EE6-4342-B048-85BDC9FD1C3A}</a:tableStyleId>
              </a:tblPr>
              <a:tblGrid>
                <a:gridCol w="2020131">
                  <a:extLst>
                    <a:ext uri="{9D8B030D-6E8A-4147-A177-3AD203B41FA5}">
                      <a16:colId xmlns:a16="http://schemas.microsoft.com/office/drawing/2014/main" val="1811018872"/>
                    </a:ext>
                  </a:extLst>
                </a:gridCol>
              </a:tblGrid>
              <a:tr h="262145">
                <a:tc>
                  <a:txBody>
                    <a:bodyPr/>
                    <a:lstStyle/>
                    <a:p>
                      <a:pPr algn="l" fontAlgn="b"/>
                      <a:r>
                        <a:rPr lang="en-IN" sz="800" u="none" strike="noStrike">
                          <a:effectLst/>
                        </a:rPr>
                        <a:t>Agent Name</a:t>
                      </a:r>
                      <a:endParaRPr lang="en-IN" sz="800" b="1"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38350424"/>
                  </a:ext>
                </a:extLst>
              </a:tr>
              <a:tr h="262145">
                <a:tc>
                  <a:txBody>
                    <a:bodyPr/>
                    <a:lstStyle/>
                    <a:p>
                      <a:pPr algn="l" fontAlgn="b"/>
                      <a:r>
                        <a:rPr lang="en-IN" sz="800" u="none" strike="noStrike">
                          <a:effectLst/>
                        </a:rPr>
                        <a:t>Jesus Contreras</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3207413195"/>
                  </a:ext>
                </a:extLst>
              </a:tr>
              <a:tr h="262145">
                <a:tc>
                  <a:txBody>
                    <a:bodyPr/>
                    <a:lstStyle/>
                    <a:p>
                      <a:pPr algn="l" fontAlgn="b"/>
                      <a:r>
                        <a:rPr lang="en-IN" sz="800" u="none" strike="noStrike">
                          <a:effectLst/>
                        </a:rPr>
                        <a:t>Estuardo Ocaño</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1964681626"/>
                  </a:ext>
                </a:extLst>
              </a:tr>
              <a:tr h="262145">
                <a:tc>
                  <a:txBody>
                    <a:bodyPr/>
                    <a:lstStyle/>
                    <a:p>
                      <a:pPr algn="l" fontAlgn="b"/>
                      <a:r>
                        <a:rPr lang="en-IN" sz="800" u="none" strike="noStrike">
                          <a:effectLst/>
                        </a:rPr>
                        <a:t>Lorena</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2631205284"/>
                  </a:ext>
                </a:extLst>
              </a:tr>
              <a:tr h="262145">
                <a:tc>
                  <a:txBody>
                    <a:bodyPr/>
                    <a:lstStyle/>
                    <a:p>
                      <a:pPr algn="l" fontAlgn="b"/>
                      <a:r>
                        <a:rPr lang="en-IN" sz="800" u="none" strike="noStrike">
                          <a:effectLst/>
                        </a:rPr>
                        <a:t>Ramon Macias</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15852404"/>
                  </a:ext>
                </a:extLst>
              </a:tr>
              <a:tr h="262145">
                <a:tc>
                  <a:txBody>
                    <a:bodyPr/>
                    <a:lstStyle/>
                    <a:p>
                      <a:pPr algn="l" fontAlgn="b"/>
                      <a:r>
                        <a:rPr lang="en-IN" sz="800" u="none" strike="noStrike">
                          <a:effectLst/>
                        </a:rPr>
                        <a:t>Mata Lucero</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491120300"/>
                  </a:ext>
                </a:extLst>
              </a:tr>
              <a:tr h="262145">
                <a:tc>
                  <a:txBody>
                    <a:bodyPr/>
                    <a:lstStyle/>
                    <a:p>
                      <a:pPr algn="l" fontAlgn="b"/>
                      <a:r>
                        <a:rPr lang="en-IN" sz="800" u="none" strike="noStrike">
                          <a:effectLst/>
                        </a:rPr>
                        <a:t>Nurio Zepeda</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1075753692"/>
                  </a:ext>
                </a:extLst>
              </a:tr>
              <a:tr h="262145">
                <a:tc>
                  <a:txBody>
                    <a:bodyPr/>
                    <a:lstStyle/>
                    <a:p>
                      <a:pPr algn="l" fontAlgn="b"/>
                      <a:r>
                        <a:rPr lang="en-IN" sz="800" u="none" strike="noStrike">
                          <a:effectLst/>
                        </a:rPr>
                        <a:t>Elena Velez</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4291262265"/>
                  </a:ext>
                </a:extLst>
              </a:tr>
              <a:tr h="262145">
                <a:tc>
                  <a:txBody>
                    <a:bodyPr/>
                    <a:lstStyle/>
                    <a:p>
                      <a:pPr algn="l" fontAlgn="b"/>
                      <a:r>
                        <a:rPr lang="en-IN" sz="800" u="none" strike="noStrike">
                          <a:effectLst/>
                        </a:rPr>
                        <a:t>Armando Sierra</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4195275486"/>
                  </a:ext>
                </a:extLst>
              </a:tr>
              <a:tr h="262145">
                <a:tc>
                  <a:txBody>
                    <a:bodyPr/>
                    <a:lstStyle/>
                    <a:p>
                      <a:pPr algn="l" fontAlgn="b"/>
                      <a:r>
                        <a:rPr lang="en-IN" sz="800" u="none" strike="noStrike">
                          <a:effectLst/>
                        </a:rPr>
                        <a:t>Griselda Galindo</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3564551698"/>
                  </a:ext>
                </a:extLst>
              </a:tr>
              <a:tr h="262145">
                <a:tc>
                  <a:txBody>
                    <a:bodyPr/>
                    <a:lstStyle/>
                    <a:p>
                      <a:pPr algn="l" fontAlgn="b"/>
                      <a:r>
                        <a:rPr lang="en-IN" sz="800" u="none" strike="noStrike">
                          <a:effectLst/>
                        </a:rPr>
                        <a:t>A. Trejo</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2346928913"/>
                  </a:ext>
                </a:extLst>
              </a:tr>
              <a:tr h="262145">
                <a:tc>
                  <a:txBody>
                    <a:bodyPr/>
                    <a:lstStyle/>
                    <a:p>
                      <a:pPr algn="l" fontAlgn="b"/>
                      <a:r>
                        <a:rPr lang="en-IN" sz="800" u="none" strike="noStrike">
                          <a:effectLst/>
                        </a:rPr>
                        <a:t>Rosa Olguin</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2575670484"/>
                  </a:ext>
                </a:extLst>
              </a:tr>
              <a:tr h="262145">
                <a:tc>
                  <a:txBody>
                    <a:bodyPr/>
                    <a:lstStyle/>
                    <a:p>
                      <a:pPr algn="l" fontAlgn="b"/>
                      <a:r>
                        <a:rPr lang="en-IN" sz="800" u="none" strike="noStrike">
                          <a:effectLst/>
                        </a:rPr>
                        <a:t>Barraza Alberto</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3032068032"/>
                  </a:ext>
                </a:extLst>
              </a:tr>
              <a:tr h="262145">
                <a:tc>
                  <a:txBody>
                    <a:bodyPr/>
                    <a:lstStyle/>
                    <a:p>
                      <a:pPr algn="l" fontAlgn="b"/>
                      <a:r>
                        <a:rPr lang="en-IN" sz="800" u="none" strike="noStrike">
                          <a:effectLst/>
                        </a:rPr>
                        <a:t>Sandra Lujan </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3027696324"/>
                  </a:ext>
                </a:extLst>
              </a:tr>
              <a:tr h="262145">
                <a:tc>
                  <a:txBody>
                    <a:bodyPr/>
                    <a:lstStyle/>
                    <a:p>
                      <a:pPr algn="l" fontAlgn="b"/>
                      <a:r>
                        <a:rPr lang="en-IN" sz="800" u="none" strike="noStrike">
                          <a:effectLst/>
                        </a:rPr>
                        <a:t>Alfonso Barraza</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953978269"/>
                  </a:ext>
                </a:extLst>
              </a:tr>
              <a:tr h="262145">
                <a:tc>
                  <a:txBody>
                    <a:bodyPr/>
                    <a:lstStyle/>
                    <a:p>
                      <a:pPr algn="l" fontAlgn="b"/>
                      <a:r>
                        <a:rPr lang="en-IN" sz="800" u="none" strike="noStrike">
                          <a:effectLst/>
                        </a:rPr>
                        <a:t>EstuardoTorres</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3450205998"/>
                  </a:ext>
                </a:extLst>
              </a:tr>
              <a:tr h="262145">
                <a:tc>
                  <a:txBody>
                    <a:bodyPr/>
                    <a:lstStyle/>
                    <a:p>
                      <a:pPr algn="l" fontAlgn="b"/>
                      <a:r>
                        <a:rPr lang="en-IN" sz="800" u="none" strike="noStrike">
                          <a:effectLst/>
                        </a:rPr>
                        <a:t>Silvia Morales</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416325675"/>
                  </a:ext>
                </a:extLst>
              </a:tr>
              <a:tr h="262145">
                <a:tc>
                  <a:txBody>
                    <a:bodyPr/>
                    <a:lstStyle/>
                    <a:p>
                      <a:pPr algn="l" fontAlgn="b"/>
                      <a:r>
                        <a:rPr lang="en-IN" sz="800" u="none" strike="noStrike">
                          <a:effectLst/>
                        </a:rPr>
                        <a:t>Parra Luna</a:t>
                      </a:r>
                      <a:endParaRPr lang="en-IN" sz="800" b="0" i="0" u="none" strike="noStrike">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3815954283"/>
                  </a:ext>
                </a:extLst>
              </a:tr>
              <a:tr h="262145">
                <a:tc>
                  <a:txBody>
                    <a:bodyPr/>
                    <a:lstStyle/>
                    <a:p>
                      <a:pPr algn="l" fontAlgn="b"/>
                      <a:r>
                        <a:rPr lang="en-IN" sz="800" u="none" strike="noStrike" dirty="0">
                          <a:effectLst/>
                        </a:rPr>
                        <a:t>Guadalupe Villanueva</a:t>
                      </a:r>
                      <a:endParaRPr lang="en-IN" sz="800" b="0" i="0" u="none" strike="noStrike" dirty="0">
                        <a:solidFill>
                          <a:srgbClr val="000000"/>
                        </a:solidFill>
                        <a:effectLst/>
                        <a:latin typeface="Gill Sans MT" panose="020B0502020104020203" pitchFamily="34" charset="0"/>
                      </a:endParaRPr>
                    </a:p>
                  </a:txBody>
                  <a:tcPr marL="5481" marR="5481" marT="5481" marB="0" anchor="b"/>
                </a:tc>
                <a:extLst>
                  <a:ext uri="{0D108BD9-81ED-4DB2-BD59-A6C34878D82A}">
                    <a16:rowId xmlns:a16="http://schemas.microsoft.com/office/drawing/2014/main" val="2658757823"/>
                  </a:ext>
                </a:extLst>
              </a:tr>
            </a:tbl>
          </a:graphicData>
        </a:graphic>
      </p:graphicFrame>
      <p:sp>
        <p:nvSpPr>
          <p:cNvPr id="8" name="TextBox 2">
            <a:extLst>
              <a:ext uri="{FF2B5EF4-FFF2-40B4-BE49-F238E27FC236}">
                <a16:creationId xmlns:a16="http://schemas.microsoft.com/office/drawing/2014/main" id="{6A66FCA2-C5FF-35BD-9915-C5AA448C767C}"/>
              </a:ext>
            </a:extLst>
          </p:cNvPr>
          <p:cNvSpPr txBox="1"/>
          <p:nvPr/>
        </p:nvSpPr>
        <p:spPr>
          <a:xfrm>
            <a:off x="2639685" y="1432027"/>
            <a:ext cx="1899805" cy="87668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IN" sz="1100"/>
              <a:t>Agent</a:t>
            </a:r>
            <a:r>
              <a:rPr lang="en-IN" sz="1100" baseline="0"/>
              <a:t>s Having Average Resolution time more than 4.8 Days </a:t>
            </a:r>
            <a:endParaRPr lang="en-IN" sz="1100"/>
          </a:p>
        </p:txBody>
      </p:sp>
    </p:spTree>
    <p:extLst>
      <p:ext uri="{BB962C8B-B14F-4D97-AF65-F5344CB8AC3E}">
        <p14:creationId xmlns:p14="http://schemas.microsoft.com/office/powerpoint/2010/main" val="937972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sp>
        <p:nvSpPr>
          <p:cNvPr id="9" name="Content Placeholder 2">
            <a:extLst>
              <a:ext uri="{FF2B5EF4-FFF2-40B4-BE49-F238E27FC236}">
                <a16:creationId xmlns:a16="http://schemas.microsoft.com/office/drawing/2014/main" id="{43D9C43D-F077-00BB-48A4-0F66D69D8E4E}"/>
              </a:ext>
            </a:extLst>
          </p:cNvPr>
          <p:cNvSpPr txBox="1">
            <a:spLocks/>
          </p:cNvSpPr>
          <p:nvPr/>
        </p:nvSpPr>
        <p:spPr>
          <a:xfrm>
            <a:off x="5337109" y="1436914"/>
            <a:ext cx="5710301" cy="469329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GB" b="1" dirty="0"/>
          </a:p>
        </p:txBody>
      </p:sp>
      <p:pic>
        <p:nvPicPr>
          <p:cNvPr id="10" name="Picture 9" descr="A yellow text on a black background&#10;&#10;AI-generated content may be incorrect.">
            <a:extLst>
              <a:ext uri="{FF2B5EF4-FFF2-40B4-BE49-F238E27FC236}">
                <a16:creationId xmlns:a16="http://schemas.microsoft.com/office/drawing/2014/main" id="{C100E141-66DB-419B-6685-9D53B1FF6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629" y="-670901"/>
            <a:ext cx="8534741" cy="8534741"/>
          </a:xfrm>
          <a:prstGeom prst="rect">
            <a:avLst/>
          </a:prstGeom>
        </p:spPr>
      </p:pic>
    </p:spTree>
    <p:extLst>
      <p:ext uri="{BB962C8B-B14F-4D97-AF65-F5344CB8AC3E}">
        <p14:creationId xmlns:p14="http://schemas.microsoft.com/office/powerpoint/2010/main" val="3803708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1413" y="609600"/>
            <a:ext cx="9905998" cy="762000"/>
          </a:xfrm>
        </p:spPr>
        <p:txBody>
          <a:bodyPr>
            <a:normAutofit/>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Problem Statement</a:t>
            </a:r>
            <a:endParaRPr lang="en-IN"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Content Placeholder 2">
            <a:extLst>
              <a:ext uri="{FF2B5EF4-FFF2-40B4-BE49-F238E27FC236}">
                <a16:creationId xmlns:a16="http://schemas.microsoft.com/office/drawing/2014/main" id="{C3E8B180-D318-1BF8-C9BD-C004EBA13675}"/>
              </a:ext>
            </a:extLst>
          </p:cNvPr>
          <p:cNvSpPr>
            <a:spLocks noGrp="1"/>
          </p:cNvSpPr>
          <p:nvPr>
            <p:ph idx="1"/>
          </p:nvPr>
        </p:nvSpPr>
        <p:spPr>
          <a:xfrm>
            <a:off x="1141413" y="1967203"/>
            <a:ext cx="9905998" cy="3124201"/>
          </a:xfrm>
        </p:spPr>
        <p:txBody>
          <a:bodyPr/>
          <a:lstStyle/>
          <a:p>
            <a:pPr marL="0" indent="0">
              <a:buNone/>
            </a:pPr>
            <a:r>
              <a:rPr lang="en-IN" dirty="0"/>
              <a:t>The objective is to </a:t>
            </a:r>
            <a:r>
              <a:rPr lang="en-IN" dirty="0" err="1"/>
              <a:t>analyze</a:t>
            </a:r>
            <a:r>
              <a:rPr lang="en-IN" dirty="0"/>
              <a:t> the IT support ticket management system to understand the performance of IT agents, the efficiency of ticket resolution, and the satisfaction levels of employees. The analysis aims to identify high and low performers among IT agents, assess the overall effectiveness of the team, and pinpoint areas for improvement in the ticket resolution process. The ultimate goal is to make informed staffing decisions, including hiring, firing, and training, to enhance overall service quality and team performance.</a:t>
            </a:r>
          </a:p>
          <a:p>
            <a:pPr marL="0" indent="0">
              <a:buNone/>
            </a:pPr>
            <a:br>
              <a:rPr lang="en-IN" dirty="0"/>
            </a:br>
            <a:endParaRPr lang="en-US" dirty="0">
              <a:latin typeface="Aptos Narrow" panose="020B0004020202020204" pitchFamily="34" charset="0"/>
            </a:endParaRPr>
          </a:p>
          <a:p>
            <a:endParaRPr lang="en-IN" dirty="0"/>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spTree>
    <p:extLst>
      <p:ext uri="{BB962C8B-B14F-4D97-AF65-F5344CB8AC3E}">
        <p14:creationId xmlns:p14="http://schemas.microsoft.com/office/powerpoint/2010/main" val="4204843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1413" y="609600"/>
            <a:ext cx="9905998" cy="1200539"/>
          </a:xfrm>
        </p:spPr>
        <p:txBody>
          <a:bodyPr>
            <a:normAutofit/>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What is IT Ticket Management</a:t>
            </a:r>
          </a:p>
        </p:txBody>
      </p:sp>
      <p:sp>
        <p:nvSpPr>
          <p:cNvPr id="3" name="Content Placeholder 2">
            <a:extLst>
              <a:ext uri="{FF2B5EF4-FFF2-40B4-BE49-F238E27FC236}">
                <a16:creationId xmlns:a16="http://schemas.microsoft.com/office/drawing/2014/main" id="{C3E8B180-D318-1BF8-C9BD-C004EBA13675}"/>
              </a:ext>
            </a:extLst>
          </p:cNvPr>
          <p:cNvSpPr>
            <a:spLocks noGrp="1"/>
          </p:cNvSpPr>
          <p:nvPr>
            <p:ph idx="1"/>
          </p:nvPr>
        </p:nvSpPr>
        <p:spPr/>
        <p:txBody>
          <a:bodyPr/>
          <a:lstStyle/>
          <a:p>
            <a:pPr marL="0" indent="0">
              <a:buNone/>
            </a:pPr>
            <a:r>
              <a:rPr lang="en-GB" b="1" dirty="0"/>
              <a:t>The methodical process of managing all incoming IT-related problems and service requests inside a company is known as IT ticket management. From the beginning to the end, it entails gathering, classifying, ranking, allocating, monitoring, and finally addressing these requests. The main goals of this management system, which is usually made possible by specialized help desk or service desk software, are to expedite IT support operations, guarantee prompt and efficient problem solving, and eventually raise end-user satisfaction by offering well-organized and effective support.</a:t>
            </a:r>
          </a:p>
          <a:p>
            <a:pPr marL="0" indent="0">
              <a:buNone/>
            </a:pPr>
            <a:endParaRPr lang="en-IN" b="1" dirty="0"/>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spTree>
    <p:extLst>
      <p:ext uri="{BB962C8B-B14F-4D97-AF65-F5344CB8AC3E}">
        <p14:creationId xmlns:p14="http://schemas.microsoft.com/office/powerpoint/2010/main" val="3635262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3001" y="292359"/>
            <a:ext cx="9905998" cy="687086"/>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Tickets Sheet Data</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pic>
        <p:nvPicPr>
          <p:cNvPr id="10" name="Picture 9">
            <a:extLst>
              <a:ext uri="{FF2B5EF4-FFF2-40B4-BE49-F238E27FC236}">
                <a16:creationId xmlns:a16="http://schemas.microsoft.com/office/drawing/2014/main" id="{55743C61-DFAC-D99C-A998-583356D3736E}"/>
              </a:ext>
            </a:extLst>
          </p:cNvPr>
          <p:cNvPicPr>
            <a:picLocks noChangeAspect="1"/>
          </p:cNvPicPr>
          <p:nvPr/>
        </p:nvPicPr>
        <p:blipFill>
          <a:blip r:embed="rId3"/>
          <a:stretch>
            <a:fillRect/>
          </a:stretch>
        </p:blipFill>
        <p:spPr>
          <a:xfrm>
            <a:off x="270588" y="1343508"/>
            <a:ext cx="11616612" cy="4646745"/>
          </a:xfrm>
          <a:prstGeom prst="rect">
            <a:avLst/>
          </a:prstGeom>
        </p:spPr>
      </p:pic>
    </p:spTree>
    <p:extLst>
      <p:ext uri="{BB962C8B-B14F-4D97-AF65-F5344CB8AC3E}">
        <p14:creationId xmlns:p14="http://schemas.microsoft.com/office/powerpoint/2010/main" val="4230302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3001" y="292359"/>
            <a:ext cx="9905998" cy="687086"/>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IT Agents Sheet Data</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pic>
        <p:nvPicPr>
          <p:cNvPr id="4" name="Picture 3">
            <a:extLst>
              <a:ext uri="{FF2B5EF4-FFF2-40B4-BE49-F238E27FC236}">
                <a16:creationId xmlns:a16="http://schemas.microsoft.com/office/drawing/2014/main" id="{F4F15670-323E-4079-F80C-AA66CF3F1035}"/>
              </a:ext>
            </a:extLst>
          </p:cNvPr>
          <p:cNvPicPr>
            <a:picLocks noChangeAspect="1"/>
          </p:cNvPicPr>
          <p:nvPr/>
        </p:nvPicPr>
        <p:blipFill>
          <a:blip r:embed="rId3"/>
          <a:stretch>
            <a:fillRect/>
          </a:stretch>
        </p:blipFill>
        <p:spPr>
          <a:xfrm>
            <a:off x="625150" y="1058664"/>
            <a:ext cx="10941699" cy="5576956"/>
          </a:xfrm>
          <a:prstGeom prst="rect">
            <a:avLst/>
          </a:prstGeom>
        </p:spPr>
      </p:pic>
    </p:spTree>
    <p:extLst>
      <p:ext uri="{BB962C8B-B14F-4D97-AF65-F5344CB8AC3E}">
        <p14:creationId xmlns:p14="http://schemas.microsoft.com/office/powerpoint/2010/main" val="40382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141413" y="110412"/>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Data Attributes</a:t>
            </a:r>
          </a:p>
        </p:txBody>
      </p:sp>
      <p:sp>
        <p:nvSpPr>
          <p:cNvPr id="3" name="Content Placeholder 2">
            <a:extLst>
              <a:ext uri="{FF2B5EF4-FFF2-40B4-BE49-F238E27FC236}">
                <a16:creationId xmlns:a16="http://schemas.microsoft.com/office/drawing/2014/main" id="{C3E8B180-D318-1BF8-C9BD-C004EBA13675}"/>
              </a:ext>
            </a:extLst>
          </p:cNvPr>
          <p:cNvSpPr>
            <a:spLocks noGrp="1"/>
          </p:cNvSpPr>
          <p:nvPr>
            <p:ph idx="1"/>
          </p:nvPr>
        </p:nvSpPr>
        <p:spPr>
          <a:xfrm>
            <a:off x="412071" y="1205712"/>
            <a:ext cx="5682341" cy="4446575"/>
          </a:xfrm>
        </p:spPr>
        <p:txBody>
          <a:bodyPr>
            <a:noAutofit/>
          </a:bodyPr>
          <a:lstStyle/>
          <a:p>
            <a:pPr>
              <a:buFont typeface="Wingdings" panose="05000000000000000000" pitchFamily="2" charset="2"/>
              <a:buChar char="Ø"/>
            </a:pPr>
            <a:r>
              <a:rPr lang="en-GB" sz="1400" b="1" dirty="0"/>
              <a:t>Tickets Sheet: Contains information about IT support tickets.</a:t>
            </a:r>
          </a:p>
          <a:p>
            <a:endParaRPr lang="en-GB" sz="1400" b="1" dirty="0"/>
          </a:p>
          <a:p>
            <a:r>
              <a:rPr lang="en-GB" sz="1400" b="1" dirty="0"/>
              <a:t>ID Ticket: Unique identifier for the ticket.</a:t>
            </a:r>
          </a:p>
          <a:p>
            <a:r>
              <a:rPr lang="en-GB" sz="1400" b="1" dirty="0" err="1"/>
              <a:t>Fecha</a:t>
            </a:r>
            <a:r>
              <a:rPr lang="en-GB" sz="1400" b="1" dirty="0"/>
              <a:t>: Date of the ticket.</a:t>
            </a:r>
          </a:p>
          <a:p>
            <a:r>
              <a:rPr lang="en-GB" sz="1400" b="1" dirty="0"/>
              <a:t>Employee ID: ID of the employee who raised the ticket.</a:t>
            </a:r>
          </a:p>
          <a:p>
            <a:r>
              <a:rPr lang="en-GB" sz="1400" b="1" dirty="0"/>
              <a:t>Agent ID: ID of the agent assigned to the ticket.</a:t>
            </a:r>
          </a:p>
          <a:p>
            <a:r>
              <a:rPr lang="en-GB" sz="1400" b="1" dirty="0"/>
              <a:t>Request Category: Category of the request (e.g., Login Access, System, Software).</a:t>
            </a:r>
          </a:p>
          <a:p>
            <a:r>
              <a:rPr lang="en-GB" sz="1400" b="1" dirty="0"/>
              <a:t>Issue Type: Type of issue (e.g., IT Error, IT Request).</a:t>
            </a:r>
          </a:p>
          <a:p>
            <a:r>
              <a:rPr lang="en-GB" sz="1400" b="1" dirty="0"/>
              <a:t>Severity: Severity of the issue.</a:t>
            </a:r>
          </a:p>
          <a:p>
            <a:r>
              <a:rPr lang="en-GB" sz="1400" b="1" dirty="0"/>
              <a:t>Priority: Priority level of the issue.</a:t>
            </a:r>
          </a:p>
          <a:p>
            <a:r>
              <a:rPr lang="en-GB" sz="1400" b="1" dirty="0"/>
              <a:t>Resolution Time (Days): Time taken to resolve the ticket.</a:t>
            </a:r>
          </a:p>
          <a:p>
            <a:r>
              <a:rPr lang="en-GB" sz="1400" b="1" dirty="0"/>
              <a:t>Satisfaction Rate: Satisfaction rate provided by the employee (1-5 scale).</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sp>
        <p:nvSpPr>
          <p:cNvPr id="4" name="Content Placeholder 2">
            <a:extLst>
              <a:ext uri="{FF2B5EF4-FFF2-40B4-BE49-F238E27FC236}">
                <a16:creationId xmlns:a16="http://schemas.microsoft.com/office/drawing/2014/main" id="{D20D465E-1D91-AE66-1BC1-B81BE2D9C51D}"/>
              </a:ext>
            </a:extLst>
          </p:cNvPr>
          <p:cNvSpPr txBox="1">
            <a:spLocks/>
          </p:cNvSpPr>
          <p:nvPr/>
        </p:nvSpPr>
        <p:spPr>
          <a:xfrm>
            <a:off x="6197048" y="1007975"/>
            <a:ext cx="5682341" cy="4245160"/>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br>
              <a:rPr lang="en-GB" sz="1400" b="1" dirty="0"/>
            </a:br>
            <a:endParaRPr lang="en-GB" sz="1400" b="1" dirty="0"/>
          </a:p>
          <a:p>
            <a:pPr>
              <a:buFont typeface="Wingdings" panose="05000000000000000000" pitchFamily="2" charset="2"/>
              <a:buChar char="Ø"/>
            </a:pPr>
            <a:r>
              <a:rPr lang="en-GB" sz="1400" b="1" dirty="0"/>
              <a:t>IT Agents: Contains information about IT agents.</a:t>
            </a:r>
          </a:p>
          <a:p>
            <a:r>
              <a:rPr lang="en-GB" sz="1400" b="1" dirty="0"/>
              <a:t>Agent ID: Unique identifier for the agent.</a:t>
            </a:r>
          </a:p>
          <a:p>
            <a:endParaRPr lang="en-GB" sz="1400" b="1" dirty="0"/>
          </a:p>
          <a:p>
            <a:r>
              <a:rPr lang="en-GB" sz="1400" b="1" dirty="0"/>
              <a:t>Full Name: Full name of the agent.</a:t>
            </a:r>
          </a:p>
          <a:p>
            <a:endParaRPr lang="en-GB" sz="1400" b="1" dirty="0"/>
          </a:p>
          <a:p>
            <a:r>
              <a:rPr lang="en-GB" sz="1400" b="1" dirty="0"/>
              <a:t>Email: Email address of the agent.</a:t>
            </a:r>
          </a:p>
          <a:p>
            <a:endParaRPr lang="en-GB" sz="1400" b="1" dirty="0"/>
          </a:p>
          <a:p>
            <a:r>
              <a:rPr lang="en-GB" sz="1400" b="1" dirty="0"/>
              <a:t>Year of Birth: Year the agent was born.</a:t>
            </a:r>
          </a:p>
          <a:p>
            <a:endParaRPr lang="en-GB" sz="1400" b="1" dirty="0"/>
          </a:p>
          <a:p>
            <a:r>
              <a:rPr lang="en-GB" sz="1400" b="1" dirty="0"/>
              <a:t>Month of Birth: Month the agent was born.</a:t>
            </a:r>
          </a:p>
          <a:p>
            <a:endParaRPr lang="en-GB" sz="1400" b="1" dirty="0"/>
          </a:p>
          <a:p>
            <a:r>
              <a:rPr lang="en-GB" sz="1400" b="1" dirty="0"/>
              <a:t>Day of Birth: Day the agent was born.</a:t>
            </a:r>
            <a:br>
              <a:rPr lang="en-GB" sz="1400" b="1" dirty="0"/>
            </a:br>
            <a:endParaRPr lang="en-GB" sz="1400" b="1" dirty="0"/>
          </a:p>
        </p:txBody>
      </p:sp>
    </p:spTree>
    <p:extLst>
      <p:ext uri="{BB962C8B-B14F-4D97-AF65-F5344CB8AC3E}">
        <p14:creationId xmlns:p14="http://schemas.microsoft.com/office/powerpoint/2010/main" val="2418517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033258" y="340298"/>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Dashboard Images</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pic>
        <p:nvPicPr>
          <p:cNvPr id="7" name="Picture 6">
            <a:extLst>
              <a:ext uri="{FF2B5EF4-FFF2-40B4-BE49-F238E27FC236}">
                <a16:creationId xmlns:a16="http://schemas.microsoft.com/office/drawing/2014/main" id="{14EC8698-2C6A-1F53-8A69-E286B9679AD9}"/>
              </a:ext>
            </a:extLst>
          </p:cNvPr>
          <p:cNvPicPr>
            <a:picLocks noChangeAspect="1"/>
          </p:cNvPicPr>
          <p:nvPr/>
        </p:nvPicPr>
        <p:blipFill>
          <a:blip r:embed="rId3"/>
          <a:stretch>
            <a:fillRect/>
          </a:stretch>
        </p:blipFill>
        <p:spPr>
          <a:xfrm>
            <a:off x="180308" y="1073342"/>
            <a:ext cx="11611897" cy="5145343"/>
          </a:xfrm>
          <a:prstGeom prst="rect">
            <a:avLst/>
          </a:prstGeom>
        </p:spPr>
      </p:pic>
    </p:spTree>
    <p:extLst>
      <p:ext uri="{BB962C8B-B14F-4D97-AF65-F5344CB8AC3E}">
        <p14:creationId xmlns:p14="http://schemas.microsoft.com/office/powerpoint/2010/main" val="2456617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033258" y="340298"/>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Dashboard Images</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pic>
        <p:nvPicPr>
          <p:cNvPr id="4" name="Picture 3">
            <a:extLst>
              <a:ext uri="{FF2B5EF4-FFF2-40B4-BE49-F238E27FC236}">
                <a16:creationId xmlns:a16="http://schemas.microsoft.com/office/drawing/2014/main" id="{D0A08B93-D808-41BF-9D31-447E531C53F1}"/>
              </a:ext>
            </a:extLst>
          </p:cNvPr>
          <p:cNvPicPr>
            <a:picLocks noChangeAspect="1"/>
          </p:cNvPicPr>
          <p:nvPr/>
        </p:nvPicPr>
        <p:blipFill>
          <a:blip r:embed="rId3"/>
          <a:stretch>
            <a:fillRect/>
          </a:stretch>
        </p:blipFill>
        <p:spPr>
          <a:xfrm>
            <a:off x="111967" y="936125"/>
            <a:ext cx="12007920" cy="5317191"/>
          </a:xfrm>
          <a:prstGeom prst="rect">
            <a:avLst/>
          </a:prstGeom>
        </p:spPr>
      </p:pic>
    </p:spTree>
    <p:extLst>
      <p:ext uri="{BB962C8B-B14F-4D97-AF65-F5344CB8AC3E}">
        <p14:creationId xmlns:p14="http://schemas.microsoft.com/office/powerpoint/2010/main" val="364818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310-19F3-BDF0-EE75-B5D47DF178B4}"/>
              </a:ext>
            </a:extLst>
          </p:cNvPr>
          <p:cNvSpPr>
            <a:spLocks noGrp="1"/>
          </p:cNvSpPr>
          <p:nvPr>
            <p:ph type="title"/>
          </p:nvPr>
        </p:nvSpPr>
        <p:spPr>
          <a:xfrm>
            <a:off x="1033258" y="340298"/>
            <a:ext cx="9905998" cy="457200"/>
          </a:xfrm>
        </p:spPr>
        <p:txBody>
          <a:bodyPr>
            <a:normAutofit fontScale="90000"/>
          </a:bodyPr>
          <a:lstStyle/>
          <a:p>
            <a:pPr algn="ctr"/>
            <a:r>
              <a:rPr lang="en-US" sz="40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Narrow" panose="020B0004020202020204" pitchFamily="34" charset="0"/>
                <a:cs typeface="APPLE CHANCERY" panose="03020702040506060504" pitchFamily="66" charset="-79"/>
              </a:rPr>
              <a:t>Dashboard Images</a:t>
            </a:r>
          </a:p>
        </p:txBody>
      </p:sp>
      <p:pic>
        <p:nvPicPr>
          <p:cNvPr id="6" name="Picture 5">
            <a:extLst>
              <a:ext uri="{FF2B5EF4-FFF2-40B4-BE49-F238E27FC236}">
                <a16:creationId xmlns:a16="http://schemas.microsoft.com/office/drawing/2014/main" id="{2C8C58BB-7311-7A66-CC46-8E7181984595}"/>
              </a:ext>
            </a:extLst>
          </p:cNvPr>
          <p:cNvPicPr>
            <a:picLocks noChangeAspect="1"/>
          </p:cNvPicPr>
          <p:nvPr/>
        </p:nvPicPr>
        <p:blipFill>
          <a:blip r:embed="rId2"/>
          <a:stretch>
            <a:fillRect/>
          </a:stretch>
        </p:blipFill>
        <p:spPr>
          <a:xfrm>
            <a:off x="111967" y="110412"/>
            <a:ext cx="671804" cy="687086"/>
          </a:xfrm>
          <a:prstGeom prst="rect">
            <a:avLst/>
          </a:prstGeom>
        </p:spPr>
      </p:pic>
      <p:pic>
        <p:nvPicPr>
          <p:cNvPr id="5" name="Picture 4">
            <a:extLst>
              <a:ext uri="{FF2B5EF4-FFF2-40B4-BE49-F238E27FC236}">
                <a16:creationId xmlns:a16="http://schemas.microsoft.com/office/drawing/2014/main" id="{CDA4082A-94B0-EF39-8ED7-C10F046262FA}"/>
              </a:ext>
            </a:extLst>
          </p:cNvPr>
          <p:cNvPicPr>
            <a:picLocks noChangeAspect="1"/>
          </p:cNvPicPr>
          <p:nvPr/>
        </p:nvPicPr>
        <p:blipFill>
          <a:blip r:embed="rId3"/>
          <a:stretch>
            <a:fillRect/>
          </a:stretch>
        </p:blipFill>
        <p:spPr>
          <a:xfrm>
            <a:off x="132735" y="972146"/>
            <a:ext cx="11926529" cy="5287624"/>
          </a:xfrm>
          <a:prstGeom prst="rect">
            <a:avLst/>
          </a:prstGeom>
        </p:spPr>
      </p:pic>
    </p:spTree>
    <p:extLst>
      <p:ext uri="{BB962C8B-B14F-4D97-AF65-F5344CB8AC3E}">
        <p14:creationId xmlns:p14="http://schemas.microsoft.com/office/powerpoint/2010/main" val="32190261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Override1.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Override>
</file>

<file path=ppt/theme/themeOverride2.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Override>
</file>

<file path=ppt/theme/themeOverride3.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Override>
</file>

<file path=ppt/theme/themeOverride4.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Override>
</file>

<file path=ppt/theme/themeOverride5.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Override>
</file>

<file path=ppt/theme/themeOverride6.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Override>
</file>

<file path=ppt/theme/themeOverride7.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Override>
</file>

<file path=ppt/theme/themeOverride8.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Override>
</file>

<file path=docProps/app.xml><?xml version="1.0" encoding="utf-8"?>
<Properties xmlns="http://schemas.openxmlformats.org/officeDocument/2006/extended-properties" xmlns:vt="http://schemas.openxmlformats.org/officeDocument/2006/docPropsVTypes">
  <Template>TM03457485[[fn=Mesh]]</Template>
  <TotalTime>220</TotalTime>
  <Words>936</Words>
  <Application>Microsoft Office PowerPoint</Application>
  <PresentationFormat>Widescreen</PresentationFormat>
  <Paragraphs>130</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 Narrow</vt:lpstr>
      <vt:lpstr>Arial</vt:lpstr>
      <vt:lpstr>Century Gothic</vt:lpstr>
      <vt:lpstr>Gill Sans MT</vt:lpstr>
      <vt:lpstr>Lato</vt:lpstr>
      <vt:lpstr>Wingdings</vt:lpstr>
      <vt:lpstr>Mesh</vt:lpstr>
      <vt:lpstr>IT Ticket Analysis </vt:lpstr>
      <vt:lpstr>Problem Statement</vt:lpstr>
      <vt:lpstr>What is IT Ticket Management</vt:lpstr>
      <vt:lpstr>Tickets Sheet Data</vt:lpstr>
      <vt:lpstr>IT Agents Sheet Data</vt:lpstr>
      <vt:lpstr>Data Attributes</vt:lpstr>
      <vt:lpstr>Dashboard Images</vt:lpstr>
      <vt:lpstr>Dashboard Images</vt:lpstr>
      <vt:lpstr>Dashboard Images</vt:lpstr>
      <vt:lpstr>Dashboard Images</vt:lpstr>
      <vt:lpstr>Insights</vt:lpstr>
      <vt:lpstr>Insights</vt:lpstr>
      <vt:lpstr>Insights</vt:lpstr>
      <vt:lpstr>Insights</vt:lpstr>
      <vt:lpstr>Insights</vt:lpstr>
      <vt:lpstr>Recommendation</vt:lpstr>
      <vt:lpstr>Recommendation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Prakamya Verma</dc:creator>
  <cp:lastModifiedBy>Prakamya Verma</cp:lastModifiedBy>
  <cp:revision>2</cp:revision>
  <dcterms:created xsi:type="dcterms:W3CDTF">2025-10-21T12:36:59Z</dcterms:created>
  <dcterms:modified xsi:type="dcterms:W3CDTF">2025-10-21T16:18:51Z</dcterms:modified>
</cp:coreProperties>
</file>